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xml" ContentType="application/vnd.openxmlformats-officedocument.presentationml.notesSlide+xml"/>
  <Override PartName="/ppt/tags/tag125.xml" ContentType="application/vnd.openxmlformats-officedocument.presentationml.tags+xml"/>
  <Override PartName="/ppt/notesSlides/notesSlide3.xml" ContentType="application/vnd.openxmlformats-officedocument.presentationml.notesSlide+xml"/>
  <Override PartName="/ppt/tags/tag126.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39"/>
  </p:notesMasterIdLst>
  <p:handoutMasterIdLst>
    <p:handoutMasterId r:id="rId40"/>
  </p:handoutMasterIdLst>
  <p:sldIdLst>
    <p:sldId id="568" r:id="rId3"/>
    <p:sldId id="572" r:id="rId4"/>
    <p:sldId id="574" r:id="rId5"/>
    <p:sldId id="575" r:id="rId6"/>
    <p:sldId id="438" r:id="rId7"/>
    <p:sldId id="439" r:id="rId8"/>
    <p:sldId id="440" r:id="rId9"/>
    <p:sldId id="454" r:id="rId10"/>
    <p:sldId id="576" r:id="rId11"/>
    <p:sldId id="577" r:id="rId12"/>
    <p:sldId id="578" r:id="rId13"/>
    <p:sldId id="580" r:id="rId14"/>
    <p:sldId id="581" r:id="rId15"/>
    <p:sldId id="582" r:id="rId16"/>
    <p:sldId id="583" r:id="rId17"/>
    <p:sldId id="584" r:id="rId18"/>
    <p:sldId id="585" r:id="rId19"/>
    <p:sldId id="586" r:id="rId20"/>
    <p:sldId id="587" r:id="rId21"/>
    <p:sldId id="588" r:id="rId22"/>
    <p:sldId id="589" r:id="rId23"/>
    <p:sldId id="591" r:id="rId24"/>
    <p:sldId id="590" r:id="rId25"/>
    <p:sldId id="592" r:id="rId26"/>
    <p:sldId id="593" r:id="rId27"/>
    <p:sldId id="594" r:id="rId28"/>
    <p:sldId id="596" r:id="rId29"/>
    <p:sldId id="595" r:id="rId30"/>
    <p:sldId id="597" r:id="rId31"/>
    <p:sldId id="598" r:id="rId32"/>
    <p:sldId id="599" r:id="rId33"/>
    <p:sldId id="600" r:id="rId34"/>
    <p:sldId id="601" r:id="rId35"/>
    <p:sldId id="609" r:id="rId36"/>
    <p:sldId id="603" r:id="rId37"/>
    <p:sldId id="604" r:id="rId38"/>
  </p:sldIdLst>
  <p:sldSz cx="9144000" cy="6858000" type="screen4x3"/>
  <p:notesSz cx="6858000" cy="9144000"/>
  <p:custDataLst>
    <p:tags r:id="rId41"/>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1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FFFF"/>
    <a:srgbClr val="FFFFCC"/>
    <a:srgbClr val="FFFFFF"/>
    <a:srgbClr val="EFEFFF"/>
    <a:srgbClr val="0066FF"/>
    <a:srgbClr val="FF9900"/>
    <a:srgbClr val="C021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0541"/>
  </p:normalViewPr>
  <p:slideViewPr>
    <p:cSldViewPr showGuides="1">
      <p:cViewPr varScale="1">
        <p:scale>
          <a:sx n="96" d="100"/>
          <a:sy n="96" d="100"/>
        </p:scale>
        <p:origin x="48" y="52"/>
      </p:cViewPr>
      <p:guideLst>
        <p:guide orient="horz" pos="2160"/>
        <p:guide pos="2918"/>
      </p:guideLst>
    </p:cSldViewPr>
  </p:slideViewPr>
  <p:outlineViewPr>
    <p:cViewPr>
      <p:scale>
        <a:sx n="25" d="100"/>
        <a:sy n="25" d="100"/>
      </p:scale>
      <p:origin x="0" y="0"/>
    </p:cViewPr>
  </p:outlineViewPr>
  <p:notesTextViewPr>
    <p:cViewPr>
      <p:scale>
        <a:sx n="100" d="100"/>
        <a:sy n="100" d="100"/>
      </p:scale>
      <p:origin x="0" y="0"/>
    </p:cViewPr>
  </p:notesTextViewPr>
  <p:sorterViewPr showFormatting="0">
    <p:cViewPr>
      <p:scale>
        <a:sx n="75" d="100"/>
        <a:sy n="75" d="100"/>
      </p:scale>
      <p:origin x="0" y="66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tags" Target="tags/tag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686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4506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第五级</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1</a:t>
            </a:fld>
            <a:endParaRPr lang="en-US" altLang="zh-CN" sz="1200" dirty="0">
              <a:latin typeface="Times New Roman" panose="02020603050405020304" pitchFamily="18" charset="0"/>
            </a:endParaRPr>
          </a:p>
        </p:txBody>
      </p:sp>
      <p:sp>
        <p:nvSpPr>
          <p:cNvPr id="46083" name="Rectangle 2"/>
          <p:cNvSpPr>
            <a:spLocks noGrp="1" noRot="1" noChangeAspect="1" noTextEdit="1"/>
          </p:cNvSpPr>
          <p:nvPr>
            <p:ph type="sldImg"/>
          </p:nvPr>
        </p:nvSpPr>
        <p:spPr/>
      </p:sp>
      <p:sp>
        <p:nvSpPr>
          <p:cNvPr id="46084" name="Rectangle 3"/>
          <p:cNvSpPr>
            <a:spLocks noGrp="1"/>
          </p:cNvSpPr>
          <p:nvPr>
            <p:ph type="body" idx="1"/>
          </p:nvPr>
        </p:nvSpPr>
        <p:spPr/>
        <p:txBody>
          <a:bodyPr wrap="square" lIns="91440" tIns="45720" rIns="91440" bIns="45720" anchor="t" anchorCtr="0"/>
          <a:lstStyle/>
          <a:p>
            <a:pPr lvl="0" eaLnBrk="1" hangingPunct="1"/>
            <a:r>
              <a:rPr lang="zh-CN" altLang="en-US" dirty="0"/>
              <a:t>先作几分钟教师介绍，本章主要是</a:t>
            </a:r>
            <a:r>
              <a:rPr lang="en-US" altLang="zh-CN" dirty="0"/>
              <a:t>2</a:t>
            </a:r>
            <a:r>
              <a:rPr lang="zh-CN" altLang="en-US" dirty="0"/>
              <a:t>个课时，第</a:t>
            </a:r>
            <a:r>
              <a:rPr lang="en-US" altLang="zh-CN" dirty="0"/>
              <a:t>1</a:t>
            </a:r>
            <a:r>
              <a:rPr lang="zh-CN" altLang="en-US" dirty="0"/>
              <a:t>节课主要是讲到图形学的发展，第</a:t>
            </a:r>
            <a:r>
              <a:rPr lang="en-US" altLang="zh-CN" dirty="0"/>
              <a:t>2</a:t>
            </a:r>
            <a:r>
              <a:rPr lang="zh-CN" altLang="en-US" dirty="0"/>
              <a:t>节课就是通过图形学应用以直观图片展示让学生产生兴趣，然后留一定时间与学生交流。</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2</a:t>
            </a:fld>
            <a:endParaRPr lang="en-US" altLang="zh-CN" sz="1200" dirty="0">
              <a:latin typeface="Times New Roman" panose="02020603050405020304" pitchFamily="18" charset="0"/>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1440" tIns="45720" rIns="91440" bIns="45720" anchor="t" anchorCtr="0"/>
          <a:lstStyle/>
          <a:p>
            <a:pPr lvl="0" eaLnBrk="1" hangingPunct="1"/>
            <a:r>
              <a:rPr lang="zh-CN" altLang="en-US" dirty="0"/>
              <a:t>第一章内容是让学生对计算机图形学的整体认识，内容涉及计算机图形硬件、软件系统。另一方面，这章的内容还将从各个应用领域对计算机图形的发展进行阐述，让学生对计算机图形产生直观影响，加大学生学习的动力。</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3</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r>
              <a:rPr lang="zh-CN" altLang="en-US" sz="800" dirty="0">
                <a:solidFill>
                  <a:schemeClr val="accent2"/>
                </a:solidFill>
                <a:latin typeface="楷体_GB2312" pitchFamily="49" charset="-122"/>
                <a:ea typeface="楷体_GB2312" pitchFamily="49" charset="-122"/>
              </a:rPr>
              <a:t>本章计划用</a:t>
            </a:r>
            <a:r>
              <a:rPr lang="en-US" altLang="zh-CN" sz="800" dirty="0">
                <a:solidFill>
                  <a:schemeClr val="accent2"/>
                </a:solidFill>
                <a:latin typeface="楷体_GB2312" pitchFamily="49" charset="-122"/>
                <a:ea typeface="楷体_GB2312" pitchFamily="49" charset="-122"/>
              </a:rPr>
              <a:t>2</a:t>
            </a:r>
            <a:r>
              <a:rPr lang="zh-CN" altLang="en-US" sz="800" dirty="0">
                <a:solidFill>
                  <a:schemeClr val="accent2"/>
                </a:solidFill>
                <a:latin typeface="楷体_GB2312" pitchFamily="49" charset="-122"/>
                <a:ea typeface="楷体_GB2312" pitchFamily="49" charset="-122"/>
              </a:rPr>
              <a:t>次课完成，共计</a:t>
            </a:r>
            <a:r>
              <a:rPr lang="en-US" altLang="zh-CN" sz="800" dirty="0">
                <a:solidFill>
                  <a:schemeClr val="accent2"/>
                </a:solidFill>
                <a:latin typeface="楷体_GB2312" pitchFamily="49" charset="-122"/>
                <a:ea typeface="楷体_GB2312" pitchFamily="49" charset="-122"/>
              </a:rPr>
              <a:t>4</a:t>
            </a:r>
            <a:r>
              <a:rPr lang="zh-CN" altLang="en-US" sz="800" dirty="0">
                <a:solidFill>
                  <a:schemeClr val="accent2"/>
                </a:solidFill>
                <a:latin typeface="楷体_GB2312" pitchFamily="49" charset="-122"/>
                <a:ea typeface="楷体_GB2312" pitchFamily="49" charset="-122"/>
              </a:rPr>
              <a:t>个学时</a:t>
            </a:r>
          </a:p>
          <a:p>
            <a:pPr lvl="0" eaLnBrk="1" hangingPunct="1"/>
            <a:r>
              <a:rPr lang="zh-CN" altLang="en-US" sz="800" dirty="0">
                <a:solidFill>
                  <a:schemeClr val="accent2"/>
                </a:solidFill>
                <a:latin typeface="楷体_GB2312" pitchFamily="49" charset="-122"/>
                <a:ea typeface="楷体_GB2312" pitchFamily="49" charset="-122"/>
              </a:rPr>
              <a:t>第一个学时：三维实体模型表示方法</a:t>
            </a:r>
          </a:p>
          <a:p>
            <a:pPr lvl="0" eaLnBrk="1" hangingPunct="1"/>
            <a:r>
              <a:rPr lang="zh-CN" altLang="en-US" sz="800" dirty="0">
                <a:solidFill>
                  <a:schemeClr val="accent2"/>
                </a:solidFill>
                <a:latin typeface="楷体_GB2312" pitchFamily="49" charset="-122"/>
                <a:ea typeface="楷体_GB2312" pitchFamily="49" charset="-122"/>
              </a:rPr>
              <a:t>第二个学时：曲面构造的意义，以及主要内容简介，</a:t>
            </a:r>
            <a:r>
              <a:rPr lang="en-US" altLang="zh-CN" sz="800" dirty="0">
                <a:solidFill>
                  <a:schemeClr val="accent2"/>
                </a:solidFill>
                <a:latin typeface="楷体_GB2312" pitchFamily="49" charset="-122"/>
                <a:ea typeface="楷体_GB2312" pitchFamily="49" charset="-122"/>
              </a:rPr>
              <a:t>bezier</a:t>
            </a:r>
            <a:r>
              <a:rPr lang="zh-CN" altLang="en-US" sz="800" dirty="0">
                <a:solidFill>
                  <a:schemeClr val="accent2"/>
                </a:solidFill>
                <a:latin typeface="楷体_GB2312" pitchFamily="49" charset="-122"/>
                <a:ea typeface="楷体_GB2312" pitchFamily="49" charset="-122"/>
              </a:rPr>
              <a:t>曲线的部分内容</a:t>
            </a:r>
          </a:p>
          <a:p>
            <a:pPr lvl="0" eaLnBrk="1" hangingPunct="1"/>
            <a:r>
              <a:rPr lang="zh-CN" altLang="en-US" sz="800" dirty="0">
                <a:solidFill>
                  <a:schemeClr val="accent2"/>
                </a:solidFill>
                <a:latin typeface="楷体_GB2312" pitchFamily="49" charset="-122"/>
                <a:ea typeface="楷体_GB2312" pitchFamily="49" charset="-122"/>
              </a:rPr>
              <a:t>第三个学时：</a:t>
            </a:r>
            <a:r>
              <a:rPr lang="en-US" altLang="zh-CN" sz="800" dirty="0">
                <a:solidFill>
                  <a:schemeClr val="accent2"/>
                </a:solidFill>
                <a:latin typeface="楷体_GB2312" pitchFamily="49" charset="-122"/>
                <a:ea typeface="楷体_GB2312" pitchFamily="49" charset="-122"/>
              </a:rPr>
              <a:t>bezier</a:t>
            </a:r>
            <a:r>
              <a:rPr lang="zh-CN" altLang="en-US" sz="800" dirty="0">
                <a:solidFill>
                  <a:schemeClr val="accent2"/>
                </a:solidFill>
                <a:latin typeface="楷体_GB2312" pitchFamily="49" charset="-122"/>
                <a:ea typeface="楷体_GB2312" pitchFamily="49" charset="-122"/>
              </a:rPr>
              <a:t>曲线主要内容</a:t>
            </a:r>
          </a:p>
          <a:p>
            <a:pPr lvl="0" eaLnBrk="1" hangingPunct="1"/>
            <a:r>
              <a:rPr lang="zh-CN" altLang="en-US" sz="800" dirty="0">
                <a:solidFill>
                  <a:schemeClr val="accent2"/>
                </a:solidFill>
                <a:latin typeface="楷体_GB2312" pitchFamily="49" charset="-122"/>
                <a:ea typeface="楷体_GB2312" pitchFamily="49" charset="-122"/>
              </a:rPr>
              <a:t>第四个学时：分形以及总结本章内容。</a:t>
            </a:r>
          </a:p>
          <a:p>
            <a:pPr lvl="0" eaLnBrk="1" hangingPunct="1"/>
            <a:r>
              <a:rPr lang="zh-CN" altLang="en-US" sz="800" dirty="0">
                <a:solidFill>
                  <a:schemeClr val="accent2"/>
                </a:solidFill>
                <a:latin typeface="楷体_GB2312" pitchFamily="49" charset="-122"/>
                <a:ea typeface="楷体_GB2312" pitchFamily="49" charset="-122"/>
              </a:rPr>
              <a:t>图形场景</a:t>
            </a:r>
            <a:r>
              <a:rPr lang="zh-CN" altLang="en-US" sz="800" dirty="0">
                <a:latin typeface="楷体_GB2312" pitchFamily="49" charset="-122"/>
                <a:ea typeface="楷体_GB2312" pitchFamily="49" charset="-122"/>
              </a:rPr>
              <a:t>能包括很多种不同类型的物体</a:t>
            </a:r>
            <a:r>
              <a:rPr lang="en-US" altLang="zh-CN" sz="800"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但是又不存在某一种方法描述所有的具有不同特征的物体</a:t>
            </a:r>
            <a:r>
              <a:rPr lang="zh-CN" altLang="en-US"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 </a:t>
            </a:r>
            <a:br>
              <a:rPr lang="zh-CN" altLang="en-US" sz="800" dirty="0">
                <a:latin typeface="楷体_GB2312" pitchFamily="49" charset="-122"/>
                <a:ea typeface="楷体_GB2312" pitchFamily="49" charset="-122"/>
              </a:rPr>
            </a:br>
            <a:r>
              <a:rPr lang="zh-CN" altLang="en-US" sz="800" dirty="0">
                <a:latin typeface="楷体_GB2312" pitchFamily="49" charset="-122"/>
                <a:ea typeface="楷体_GB2312" pitchFamily="49" charset="-122"/>
              </a:rPr>
              <a:t>    例如</a:t>
            </a:r>
            <a:r>
              <a:rPr lang="en-US" altLang="zh-CN" sz="800"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飞机在天空中飞翔</a:t>
            </a:r>
            <a:r>
              <a:rPr lang="zh-CN" altLang="en-US"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 </a:t>
            </a:r>
            <a:br>
              <a:rPr lang="zh-CN" altLang="en-US" sz="800" dirty="0">
                <a:latin typeface="楷体_GB2312" pitchFamily="49" charset="-122"/>
                <a:ea typeface="楷体_GB2312" pitchFamily="49" charset="-122"/>
              </a:rPr>
            </a:br>
            <a:r>
              <a:rPr lang="zh-CN" altLang="en-US" sz="800" dirty="0">
                <a:latin typeface="楷体_GB2312" pitchFamily="49" charset="-122"/>
                <a:ea typeface="楷体_GB2312" pitchFamily="49" charset="-122"/>
              </a:rPr>
              <a:t>    为了产生景物的真实性显示</a:t>
            </a:r>
            <a:r>
              <a:rPr lang="en-US" altLang="zh-CN" sz="800"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需要使用能精确地建立物体特征的表示</a:t>
            </a:r>
            <a:r>
              <a:rPr lang="zh-CN" altLang="en-US" dirty="0">
                <a:latin typeface="楷体_GB2312" pitchFamily="49" charset="-122"/>
                <a:ea typeface="楷体_GB2312" pitchFamily="49" charset="-122"/>
              </a:rPr>
              <a:t>。</a:t>
            </a:r>
          </a:p>
          <a:p>
            <a:pPr lvl="0" eaLnBrk="1" hangingPunct="1"/>
            <a:r>
              <a:rPr lang="zh-CN" altLang="en-US" dirty="0"/>
              <a:t>举例：</a:t>
            </a:r>
          </a:p>
          <a:p>
            <a:pPr lvl="0" eaLnBrk="1" hangingPunct="1"/>
            <a:r>
              <a:rPr lang="zh-CN" altLang="en-US" dirty="0"/>
              <a:t>多边形、二次曲面，欧氏对象</a:t>
            </a:r>
          </a:p>
          <a:p>
            <a:pPr lvl="0" eaLnBrk="1" hangingPunct="1"/>
            <a:r>
              <a:rPr lang="zh-CN" altLang="en-US" dirty="0"/>
              <a:t>云、草，分形结构和微粒系统</a:t>
            </a:r>
          </a:p>
          <a:p>
            <a:pPr lvl="0" eaLnBrk="1" hangingPunct="1"/>
            <a:r>
              <a:rPr lang="zh-CN" altLang="en-US" dirty="0"/>
              <a:t>布料动画，基于物理的建模</a:t>
            </a:r>
          </a:p>
          <a:p>
            <a:pPr lvl="0" eaLnBrk="1" hangingPunct="1"/>
            <a:r>
              <a:rPr lang="zh-CN" altLang="en-US" dirty="0"/>
              <a:t>最好在此章开始前，先把先面所讲章节的关系再重复一下，关键是本章在整个图形学中的位置，还是以计算机图形系统，显卡的作用，以及</a:t>
            </a:r>
          </a:p>
          <a:p>
            <a:pPr lvl="0" eaLnBrk="1" hangingPunct="1"/>
            <a:r>
              <a:rPr lang="zh-CN" altLang="en-US" dirty="0"/>
              <a:t>本章所处的位置，主要是建立三维空间模型，是一种数学标示模型。然后才引入一个问题，如何来表示三维物体呢？</a:t>
            </a:r>
          </a:p>
          <a:p>
            <a:pPr lvl="0" eaLnBrk="1" hangingPunct="1"/>
            <a:r>
              <a:rPr lang="zh-CN" altLang="en-US" dirty="0"/>
              <a:t>如果只是关注物体的表面特征，那么只需要考虑物体的表面就可以。</a:t>
            </a:r>
          </a:p>
          <a:p>
            <a:pPr lvl="0" eaLnBrk="1" hangingPunct="1"/>
            <a:r>
              <a:rPr lang="zh-CN" altLang="en-US" dirty="0"/>
              <a:t>如果要关注物体内部特征（举例如医学上的人体，地质研究中的剖分）</a:t>
            </a:r>
          </a:p>
          <a:p>
            <a:pPr lvl="0" eaLnBrk="1" hangingPunct="1"/>
            <a:r>
              <a:rPr lang="zh-CN" altLang="en-US" dirty="0"/>
              <a:t>总之一句话就是要让学生对本章所要达到什么目的有一个清楚的认识。</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wrap="none" anchor="b" anchorCtr="0"/>
          <a:lstStyle/>
          <a:p>
            <a:pPr lvl="0" algn="r" eaLnBrk="1" hangingPunct="1"/>
            <a:fld id="{9A0DB2DC-4C9A-4742-B13C-FB6460FD3503}" type="slidenum">
              <a:rPr lang="zh-CN" altLang="en-US" sz="1200" dirty="0">
                <a:latin typeface="Tahoma" panose="020B0604030504040204" pitchFamily="34" charset="0"/>
              </a:rPr>
              <a:t>4</a:t>
            </a:fld>
            <a:endParaRPr lang="zh-CN" altLang="en-US" sz="1200" dirty="0">
              <a:latin typeface="Tahoma" panose="020B0604030504040204" pitchFamily="34"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a:xfrm>
            <a:off x="914400" y="4343400"/>
            <a:ext cx="5029200" cy="2260600"/>
          </a:xfrm>
        </p:spPr>
        <p:txBody>
          <a:bodyPr wrap="square" lIns="91440" tIns="45720" rIns="91440" bIns="45720" anchor="t" anchorCtr="0"/>
          <a:lstStyle/>
          <a:p>
            <a:pPr lvl="0" eaLnBrk="1" hangingPunct="1"/>
            <a:r>
              <a:rPr lang="zh-CN" altLang="en-US" sz="800" dirty="0">
                <a:solidFill>
                  <a:schemeClr val="accent2"/>
                </a:solidFill>
                <a:latin typeface="楷体_GB2312" pitchFamily="49" charset="-122"/>
                <a:ea typeface="楷体_GB2312" pitchFamily="49" charset="-122"/>
              </a:rPr>
              <a:t>本章计划用</a:t>
            </a:r>
            <a:r>
              <a:rPr lang="en-US" altLang="zh-CN" sz="800" dirty="0">
                <a:solidFill>
                  <a:schemeClr val="accent2"/>
                </a:solidFill>
                <a:latin typeface="楷体_GB2312" pitchFamily="49" charset="-122"/>
                <a:ea typeface="楷体_GB2312" pitchFamily="49" charset="-122"/>
              </a:rPr>
              <a:t>2</a:t>
            </a:r>
            <a:r>
              <a:rPr lang="zh-CN" altLang="en-US" sz="800" dirty="0">
                <a:solidFill>
                  <a:schemeClr val="accent2"/>
                </a:solidFill>
                <a:latin typeface="楷体_GB2312" pitchFamily="49" charset="-122"/>
                <a:ea typeface="楷体_GB2312" pitchFamily="49" charset="-122"/>
              </a:rPr>
              <a:t>次课完成，共计</a:t>
            </a:r>
            <a:r>
              <a:rPr lang="en-US" altLang="zh-CN" sz="800" dirty="0">
                <a:solidFill>
                  <a:schemeClr val="accent2"/>
                </a:solidFill>
                <a:latin typeface="楷体_GB2312" pitchFamily="49" charset="-122"/>
                <a:ea typeface="楷体_GB2312" pitchFamily="49" charset="-122"/>
              </a:rPr>
              <a:t>4</a:t>
            </a:r>
            <a:r>
              <a:rPr lang="zh-CN" altLang="en-US" sz="800" dirty="0">
                <a:solidFill>
                  <a:schemeClr val="accent2"/>
                </a:solidFill>
                <a:latin typeface="楷体_GB2312" pitchFamily="49" charset="-122"/>
                <a:ea typeface="楷体_GB2312" pitchFamily="49" charset="-122"/>
              </a:rPr>
              <a:t>个学时</a:t>
            </a:r>
          </a:p>
          <a:p>
            <a:pPr lvl="0" eaLnBrk="1" hangingPunct="1"/>
            <a:r>
              <a:rPr lang="zh-CN" altLang="en-US" sz="800" dirty="0">
                <a:solidFill>
                  <a:schemeClr val="accent2"/>
                </a:solidFill>
                <a:latin typeface="楷体_GB2312" pitchFamily="49" charset="-122"/>
                <a:ea typeface="楷体_GB2312" pitchFamily="49" charset="-122"/>
              </a:rPr>
              <a:t>第一个学时：三维实体模型表示方法</a:t>
            </a:r>
          </a:p>
          <a:p>
            <a:pPr lvl="0" eaLnBrk="1" hangingPunct="1"/>
            <a:r>
              <a:rPr lang="zh-CN" altLang="en-US" sz="800" dirty="0">
                <a:solidFill>
                  <a:schemeClr val="accent2"/>
                </a:solidFill>
                <a:latin typeface="楷体_GB2312" pitchFamily="49" charset="-122"/>
                <a:ea typeface="楷体_GB2312" pitchFamily="49" charset="-122"/>
              </a:rPr>
              <a:t>第二个学时：曲面构造的意义，以及主要内容简介，</a:t>
            </a:r>
            <a:r>
              <a:rPr lang="en-US" altLang="zh-CN" sz="800" dirty="0">
                <a:solidFill>
                  <a:schemeClr val="accent2"/>
                </a:solidFill>
                <a:latin typeface="楷体_GB2312" pitchFamily="49" charset="-122"/>
                <a:ea typeface="楷体_GB2312" pitchFamily="49" charset="-122"/>
              </a:rPr>
              <a:t>bezier</a:t>
            </a:r>
            <a:r>
              <a:rPr lang="zh-CN" altLang="en-US" sz="800" dirty="0">
                <a:solidFill>
                  <a:schemeClr val="accent2"/>
                </a:solidFill>
                <a:latin typeface="楷体_GB2312" pitchFamily="49" charset="-122"/>
                <a:ea typeface="楷体_GB2312" pitchFamily="49" charset="-122"/>
              </a:rPr>
              <a:t>曲线的部分内容</a:t>
            </a:r>
          </a:p>
          <a:p>
            <a:pPr lvl="0" eaLnBrk="1" hangingPunct="1"/>
            <a:r>
              <a:rPr lang="zh-CN" altLang="en-US" sz="800" dirty="0">
                <a:solidFill>
                  <a:schemeClr val="accent2"/>
                </a:solidFill>
                <a:latin typeface="楷体_GB2312" pitchFamily="49" charset="-122"/>
                <a:ea typeface="楷体_GB2312" pitchFamily="49" charset="-122"/>
              </a:rPr>
              <a:t>第三个学时：</a:t>
            </a:r>
            <a:r>
              <a:rPr lang="en-US" altLang="zh-CN" sz="800" dirty="0">
                <a:solidFill>
                  <a:schemeClr val="accent2"/>
                </a:solidFill>
                <a:latin typeface="楷体_GB2312" pitchFamily="49" charset="-122"/>
                <a:ea typeface="楷体_GB2312" pitchFamily="49" charset="-122"/>
              </a:rPr>
              <a:t>bezier</a:t>
            </a:r>
            <a:r>
              <a:rPr lang="zh-CN" altLang="en-US" sz="800" dirty="0">
                <a:solidFill>
                  <a:schemeClr val="accent2"/>
                </a:solidFill>
                <a:latin typeface="楷体_GB2312" pitchFamily="49" charset="-122"/>
                <a:ea typeface="楷体_GB2312" pitchFamily="49" charset="-122"/>
              </a:rPr>
              <a:t>曲线主要内容</a:t>
            </a:r>
          </a:p>
          <a:p>
            <a:pPr lvl="0" eaLnBrk="1" hangingPunct="1"/>
            <a:r>
              <a:rPr lang="zh-CN" altLang="en-US" sz="800" dirty="0">
                <a:solidFill>
                  <a:schemeClr val="accent2"/>
                </a:solidFill>
                <a:latin typeface="楷体_GB2312" pitchFamily="49" charset="-122"/>
                <a:ea typeface="楷体_GB2312" pitchFamily="49" charset="-122"/>
              </a:rPr>
              <a:t>第四个学时：分形以及总结本章内容。</a:t>
            </a:r>
          </a:p>
          <a:p>
            <a:pPr lvl="0" eaLnBrk="1" hangingPunct="1"/>
            <a:r>
              <a:rPr lang="zh-CN" altLang="en-US" sz="800" dirty="0">
                <a:solidFill>
                  <a:schemeClr val="accent2"/>
                </a:solidFill>
                <a:latin typeface="楷体_GB2312" pitchFamily="49" charset="-122"/>
                <a:ea typeface="楷体_GB2312" pitchFamily="49" charset="-122"/>
              </a:rPr>
              <a:t>图形场景</a:t>
            </a:r>
            <a:r>
              <a:rPr lang="zh-CN" altLang="en-US" sz="800" dirty="0">
                <a:latin typeface="楷体_GB2312" pitchFamily="49" charset="-122"/>
                <a:ea typeface="楷体_GB2312" pitchFamily="49" charset="-122"/>
              </a:rPr>
              <a:t>能包括很多种不同类型的物体</a:t>
            </a:r>
            <a:r>
              <a:rPr lang="en-US" altLang="zh-CN" sz="800"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但是又不存在某一种方法描述所有的具有不同特征的物体</a:t>
            </a:r>
            <a:r>
              <a:rPr lang="zh-CN" altLang="en-US"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 </a:t>
            </a:r>
            <a:br>
              <a:rPr lang="zh-CN" altLang="en-US" sz="800" dirty="0">
                <a:latin typeface="楷体_GB2312" pitchFamily="49" charset="-122"/>
                <a:ea typeface="楷体_GB2312" pitchFamily="49" charset="-122"/>
              </a:rPr>
            </a:br>
            <a:r>
              <a:rPr lang="zh-CN" altLang="en-US" sz="800" dirty="0">
                <a:latin typeface="楷体_GB2312" pitchFamily="49" charset="-122"/>
                <a:ea typeface="楷体_GB2312" pitchFamily="49" charset="-122"/>
              </a:rPr>
              <a:t>    例如</a:t>
            </a:r>
            <a:r>
              <a:rPr lang="en-US" altLang="zh-CN" sz="800"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飞机在天空中飞翔</a:t>
            </a:r>
            <a:r>
              <a:rPr lang="zh-CN" altLang="en-US"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 </a:t>
            </a:r>
            <a:br>
              <a:rPr lang="zh-CN" altLang="en-US" sz="800" dirty="0">
                <a:latin typeface="楷体_GB2312" pitchFamily="49" charset="-122"/>
                <a:ea typeface="楷体_GB2312" pitchFamily="49" charset="-122"/>
              </a:rPr>
            </a:br>
            <a:r>
              <a:rPr lang="zh-CN" altLang="en-US" sz="800" dirty="0">
                <a:latin typeface="楷体_GB2312" pitchFamily="49" charset="-122"/>
                <a:ea typeface="楷体_GB2312" pitchFamily="49" charset="-122"/>
              </a:rPr>
              <a:t>    为了产生景物的真实性显示</a:t>
            </a:r>
            <a:r>
              <a:rPr lang="en-US" altLang="zh-CN" sz="800" dirty="0">
                <a:latin typeface="楷体_GB2312" pitchFamily="49" charset="-122"/>
                <a:ea typeface="楷体_GB2312" pitchFamily="49" charset="-122"/>
              </a:rPr>
              <a:t>,</a:t>
            </a:r>
            <a:r>
              <a:rPr lang="zh-CN" altLang="en-US" sz="800" dirty="0">
                <a:latin typeface="楷体_GB2312" pitchFamily="49" charset="-122"/>
                <a:ea typeface="楷体_GB2312" pitchFamily="49" charset="-122"/>
              </a:rPr>
              <a:t>需要使用能精确地建立物体特征的表示</a:t>
            </a:r>
            <a:r>
              <a:rPr lang="zh-CN" altLang="en-US" dirty="0">
                <a:latin typeface="楷体_GB2312" pitchFamily="49" charset="-122"/>
                <a:ea typeface="楷体_GB2312" pitchFamily="49" charset="-122"/>
              </a:rPr>
              <a:t>。</a:t>
            </a:r>
          </a:p>
          <a:p>
            <a:pPr lvl="0" eaLnBrk="1" hangingPunct="1"/>
            <a:r>
              <a:rPr lang="zh-CN" altLang="en-US" dirty="0"/>
              <a:t>举例：</a:t>
            </a:r>
          </a:p>
          <a:p>
            <a:pPr lvl="0" eaLnBrk="1" hangingPunct="1"/>
            <a:r>
              <a:rPr lang="zh-CN" altLang="en-US" dirty="0"/>
              <a:t>多边形、二次曲面，欧氏对象</a:t>
            </a:r>
          </a:p>
          <a:p>
            <a:pPr lvl="0" eaLnBrk="1" hangingPunct="1"/>
            <a:r>
              <a:rPr lang="zh-CN" altLang="en-US" dirty="0"/>
              <a:t>云、草，分形结构和微粒系统</a:t>
            </a:r>
          </a:p>
          <a:p>
            <a:pPr lvl="0" eaLnBrk="1" hangingPunct="1"/>
            <a:r>
              <a:rPr lang="zh-CN" altLang="en-US" dirty="0"/>
              <a:t>布料动画，基于物理的建模</a:t>
            </a:r>
          </a:p>
          <a:p>
            <a:pPr lvl="0" eaLnBrk="1" hangingPunct="1"/>
            <a:r>
              <a:rPr lang="zh-CN" altLang="en-US" dirty="0"/>
              <a:t>最好在此章开始前，先把先面所讲章节的关系再重复一下，关键是本章在整个图形学中的位置，还是以计算机图形系统，显卡的作用，以及</a:t>
            </a:r>
          </a:p>
          <a:p>
            <a:pPr lvl="0" eaLnBrk="1" hangingPunct="1"/>
            <a:r>
              <a:rPr lang="zh-CN" altLang="en-US" dirty="0"/>
              <a:t>本章所处的位置，主要是建立三维空间模型，是一种数学标示模型。然后才引入一个问题，如何来表示三维物体呢？</a:t>
            </a:r>
          </a:p>
          <a:p>
            <a:pPr lvl="0" eaLnBrk="1" hangingPunct="1"/>
            <a:r>
              <a:rPr lang="zh-CN" altLang="en-US" dirty="0"/>
              <a:t>如果只是关注物体的表面特征，那么只需要考虑物体的表面就可以。</a:t>
            </a:r>
          </a:p>
          <a:p>
            <a:pPr lvl="0" eaLnBrk="1" hangingPunct="1"/>
            <a:r>
              <a:rPr lang="zh-CN" altLang="en-US" dirty="0"/>
              <a:t>如果要关注物体内部特征（举例如医学上的人体，地质研究中的剖分）</a:t>
            </a:r>
          </a:p>
          <a:p>
            <a:pPr lvl="0" eaLnBrk="1" hangingPunct="1"/>
            <a:r>
              <a:rPr lang="zh-CN" altLang="en-US" dirty="0"/>
              <a:t>总之一句话就是要让学生对本章所要达到什么目的有一个清楚的认识。</a:t>
            </a:r>
          </a:p>
        </p:txBody>
      </p:sp>
    </p:spTree>
    <p:extLst>
      <p:ext uri="{BB962C8B-B14F-4D97-AF65-F5344CB8AC3E}">
        <p14:creationId xmlns:p14="http://schemas.microsoft.com/office/powerpoint/2010/main" val="1896467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xml"/><Relationship Id="rId7"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2.xml"/><Relationship Id="rId5" Type="http://schemas.openxmlformats.org/officeDocument/2006/relationships/tags" Target="../tags/tag18.xml"/><Relationship Id="rId4" Type="http://schemas.openxmlformats.org/officeDocument/2006/relationships/tags" Target="../tags/tag17.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5.png"/><Relationship Id="rId4" Type="http://schemas.openxmlformats.org/officeDocument/2006/relationships/tags" Target="../tags/tag22.xml"/><Relationship Id="rId9"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2.xml"/><Relationship Id="rId4" Type="http://schemas.openxmlformats.org/officeDocument/2006/relationships/tags" Target="../tags/tag4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2.xml"/><Relationship Id="rId5" Type="http://schemas.openxmlformats.org/officeDocument/2006/relationships/tags" Target="../tags/tag58.xml"/><Relationship Id="rId4" Type="http://schemas.openxmlformats.org/officeDocument/2006/relationships/tags" Target="../tags/tag57.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4.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2.xml"/><Relationship Id="rId5" Type="http://schemas.openxmlformats.org/officeDocument/2006/relationships/tags" Target="../tags/tag67.xml"/><Relationship Id="rId4" Type="http://schemas.openxmlformats.org/officeDocument/2006/relationships/tags" Target="../tags/tag6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3.jpeg"/><Relationship Id="rId5" Type="http://schemas.openxmlformats.org/officeDocument/2006/relationships/slideMaster" Target="../slideMasters/slideMaster2.xml"/><Relationship Id="rId4" Type="http://schemas.openxmlformats.org/officeDocument/2006/relationships/tags" Target="../tags/tag7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74.xml"/><Relationship Id="rId7" Type="http://schemas.openxmlformats.org/officeDocument/2006/relationships/slideMaster" Target="../slideMasters/slideMaster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image" Target="../media/image3.jpeg"/></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3.jpeg"/><Relationship Id="rId5" Type="http://schemas.openxmlformats.org/officeDocument/2006/relationships/tags" Target="../tags/tag103.xml"/><Relationship Id="rId10" Type="http://schemas.openxmlformats.org/officeDocument/2006/relationships/slideMaster" Target="../slideMasters/slideMaster2.xml"/><Relationship Id="rId4" Type="http://schemas.openxmlformats.org/officeDocument/2006/relationships/tags" Target="../tags/tag102.xml"/><Relationship Id="rId9" Type="http://schemas.openxmlformats.org/officeDocument/2006/relationships/tags" Target="../tags/tag107.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10.xml"/><Relationship Id="rId7" Type="http://schemas.openxmlformats.org/officeDocument/2006/relationships/slideMaster" Target="../slideMasters/slideMaster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slideMaster" Target="../slideMasters/slideMaster2.xml"/><Relationship Id="rId4" Type="http://schemas.openxmlformats.org/officeDocument/2006/relationships/tags" Target="../tags/tag1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322562" name="Rectangle 2"/>
          <p:cNvSpPr>
            <a:spLocks noGrp="1" noRot="1" noChangeArrowheads="1"/>
          </p:cNvSpPr>
          <p:nvPr>
            <p:ph type="ctrTitle"/>
          </p:nvPr>
        </p:nvSpPr>
        <p:spPr>
          <a:xfrm>
            <a:off x="3962400" y="1066800"/>
            <a:ext cx="4648200" cy="1981200"/>
          </a:xfrm>
        </p:spPr>
        <p:txBody>
          <a:bodyPr/>
          <a:lstStyle>
            <a:lvl1pPr>
              <a:defRPr/>
            </a:lvl1pPr>
          </a:lstStyle>
          <a:p>
            <a:pPr lvl="0"/>
            <a:r>
              <a:rPr lang="zh-CN" altLang="en-US" noProof="0"/>
              <a:t>单击此处编辑母版标题样式</a:t>
            </a:r>
          </a:p>
        </p:txBody>
      </p:sp>
      <p:sp>
        <p:nvSpPr>
          <p:cNvPr id="322563" name="Rectangle 3"/>
          <p:cNvSpPr>
            <a:spLocks noGrp="1" noRot="1" noChangeArrowheads="1"/>
          </p:cNvSpPr>
          <p:nvPr>
            <p:ph type="subTitle" idx="1"/>
          </p:nvPr>
        </p:nvSpPr>
        <p:spPr>
          <a:xfrm>
            <a:off x="3962400" y="3657600"/>
            <a:ext cx="4572000" cy="16764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7" name="Rectangle 4"/>
          <p:cNvSpPr>
            <a:spLocks noGrp="1" noChangeArrowheads="1"/>
          </p:cNvSpPr>
          <p:nvPr>
            <p:ph type="dt" sz="half" idx="2"/>
          </p:nvPr>
        </p:nvSpPr>
        <p:spPr bwMode="auto">
          <a:xfrm>
            <a:off x="301625" y="6076950"/>
            <a:ext cx="2289175"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Rectangle 5"/>
          <p:cNvSpPr>
            <a:spLocks noGrp="1" noChangeArrowheads="1"/>
          </p:cNvSpPr>
          <p:nvPr>
            <p:ph type="ftr" sz="quarter" idx="3"/>
          </p:nvPr>
        </p:nvSpPr>
        <p:spPr bwMode="auto">
          <a:xfrm>
            <a:off x="3124200" y="6076950"/>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Rectangle 6"/>
          <p:cNvSpPr>
            <a:spLocks noGrp="1" noChangeArrowheads="1"/>
          </p:cNvSpPr>
          <p:nvPr>
            <p:ph type="sldNum" sz="quarter" idx="4"/>
          </p:nvPr>
        </p:nvSpPr>
        <p:spPr bwMode="auto">
          <a:xfrm>
            <a:off x="6553200" y="6076950"/>
            <a:ext cx="2289175"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r"/>
            <a:fld id="{9A0DB2DC-4C9A-4742-B13C-FB6460FD3503}" type="slidenum">
              <a:rPr lang="en-US" altLang="zh-CN" dirty="0"/>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876300"/>
            <a:ext cx="2135187" cy="3365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876300"/>
            <a:ext cx="6256338" cy="3365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表格占位符 2"/>
          <p:cNvSpPr>
            <a:spLocks noGrp="1"/>
          </p:cNvSpPr>
          <p:nvPr>
            <p:ph type="tbl" idx="1"/>
          </p:nvPr>
        </p:nvSpPr>
        <p:spPr>
          <a:xfrm>
            <a:off x="304800" y="1981200"/>
            <a:ext cx="8540750" cy="2260600"/>
          </a:xfrm>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100000"/>
              </a:lnSpc>
              <a:spcBef>
                <a:spcPct val="20000"/>
              </a:spcBef>
              <a:spcAft>
                <a:spcPct val="0"/>
              </a:spcAft>
              <a:buClr>
                <a:srgbClr val="FF0000"/>
              </a:buClr>
              <a:buSzPct val="80000"/>
              <a:buFont typeface="Wingdings" panose="05000000000000000000" pitchFamily="2" charset="2"/>
              <a:buChar char="l"/>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876300"/>
            <a:ext cx="8540750" cy="762000"/>
          </a:xfrm>
        </p:spPr>
        <p:txBody>
          <a:bodyPr/>
          <a:lstStyle/>
          <a:p>
            <a:r>
              <a:rPr lang="zh-CN" altLang="en-US"/>
              <a:t>单击此处编辑母版标题样式</a:t>
            </a:r>
          </a:p>
        </p:txBody>
      </p:sp>
      <p:sp>
        <p:nvSpPr>
          <p:cNvPr id="3" name="内容占位符 2"/>
          <p:cNvSpPr>
            <a:spLocks noGrp="1"/>
          </p:cNvSpPr>
          <p:nvPr>
            <p:ph sz="quarter" idx="1"/>
          </p:nvPr>
        </p:nvSpPr>
        <p:spPr>
          <a:xfrm>
            <a:off x="304800"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1375"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04800"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51375"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1375"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1375"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8"/>
          <a:stretch>
            <a:fillRect/>
          </a:stretch>
        </p:blipFill>
        <p:spPr>
          <a:xfrm>
            <a:off x="4621201" y="3557403"/>
            <a:ext cx="4366931" cy="2595440"/>
          </a:xfrm>
          <a:prstGeom prst="rect">
            <a:avLst/>
          </a:prstGeom>
        </p:spPr>
      </p:pic>
      <p:sp>
        <p:nvSpPr>
          <p:cNvPr id="2" name="标题 1"/>
          <p:cNvSpPr>
            <a:spLocks noGrp="1"/>
          </p:cNvSpPr>
          <p:nvPr>
            <p:ph type="ctrTitle"/>
            <p:custDataLst>
              <p:tags r:id="rId2"/>
            </p:custDataLst>
          </p:nvPr>
        </p:nvSpPr>
        <p:spPr>
          <a:xfrm>
            <a:off x="628650" y="2108198"/>
            <a:ext cx="5829300" cy="708439"/>
          </a:xfrm>
        </p:spPr>
        <p:txBody>
          <a:bodyPr wrap="square" lIns="90000" tIns="46800" rIns="90000" bIns="46800" anchor="b">
            <a:normAutofit/>
          </a:bodyPr>
          <a:lstStyle>
            <a:lvl1pPr algn="l">
              <a:defRPr sz="2475">
                <a:solidFill>
                  <a:schemeClr val="accent6"/>
                </a:solidFill>
              </a:defRPr>
            </a:lvl1pPr>
          </a:lstStyle>
          <a:p>
            <a:r>
              <a:rPr lang="zh-CN" altLang="en-US" dirty="0"/>
              <a:t>单击此处编辑母版标题样式</a:t>
            </a:r>
          </a:p>
        </p:txBody>
      </p:sp>
      <p:sp>
        <p:nvSpPr>
          <p:cNvPr id="3" name="副标题 2"/>
          <p:cNvSpPr>
            <a:spLocks noGrp="1"/>
          </p:cNvSpPr>
          <p:nvPr>
            <p:ph type="subTitle" idx="1"/>
            <p:custDataLst>
              <p:tags r:id="rId3"/>
            </p:custDataLst>
          </p:nvPr>
        </p:nvSpPr>
        <p:spPr>
          <a:xfrm>
            <a:off x="628650" y="3071796"/>
            <a:ext cx="5829300" cy="570602"/>
          </a:xfrm>
        </p:spPr>
        <p:txBody>
          <a:bodyPr wrap="square" lIns="90000" tIns="46800" rIns="90000" bIns="46800">
            <a:normAutofit/>
          </a:bodyPr>
          <a:lstStyle>
            <a:lvl1pPr marL="0" indent="0" algn="l">
              <a:buNone/>
              <a:defRPr sz="1125">
                <a:solidFill>
                  <a:schemeClr val="accent6"/>
                </a:solidFill>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dirty="0"/>
              <a:t>单击此处编辑母版副标题样式</a:t>
            </a:r>
          </a:p>
        </p:txBody>
      </p:sp>
      <p:sp>
        <p:nvSpPr>
          <p:cNvPr id="4" name="日期占位符 3"/>
          <p:cNvSpPr>
            <a:spLocks noGrp="1"/>
          </p:cNvSpPr>
          <p:nvPr>
            <p:ph type="dt" sz="half" idx="10"/>
            <p:custDataLst>
              <p:tags r:id="rId4"/>
            </p:custDataLst>
          </p:nvPr>
        </p:nvSpPr>
        <p:spPr>
          <a:xfrm>
            <a:off x="628650" y="6401991"/>
            <a:ext cx="2057400" cy="273844"/>
          </a:xfrm>
        </p:spPr>
        <p:txBody>
          <a:bodyPr/>
          <a:lstStyle/>
          <a:p>
            <a:fld id="{89DFA5F8-3355-465E-A68C-099EA57D8F58}" type="datetimeFigureOut">
              <a:rPr lang="zh-CN" altLang="en-US" smtClean="0"/>
              <a:t>2024/11/21</a:t>
            </a:fld>
            <a:endParaRPr lang="zh-CN" altLang="en-US"/>
          </a:p>
        </p:txBody>
      </p:sp>
      <p:sp>
        <p:nvSpPr>
          <p:cNvPr id="5" name="页脚占位符 4"/>
          <p:cNvSpPr>
            <a:spLocks noGrp="1"/>
          </p:cNvSpPr>
          <p:nvPr>
            <p:ph type="ftr" sz="quarter" idx="11"/>
            <p:custDataLst>
              <p:tags r:id="rId5"/>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a:xfrm>
            <a:off x="628650" y="2369542"/>
            <a:ext cx="78867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5" name="页脚占位符 4"/>
          <p:cNvSpPr>
            <a:spLocks noGrp="1"/>
          </p:cNvSpPr>
          <p:nvPr>
            <p:ph type="ftr" sz="quarter" idx="11"/>
            <p:custDataLst>
              <p:tags r:id="rId4"/>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椭圆 6"/>
          <p:cNvSpPr/>
          <p:nvPr>
            <p:custDataLst>
              <p:tags r:id="rId1"/>
            </p:custDataLst>
          </p:nvPr>
        </p:nvSpPr>
        <p:spPr>
          <a:xfrm>
            <a:off x="2682282" y="2439147"/>
            <a:ext cx="1403791" cy="1403791"/>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椭圆 7"/>
          <p:cNvSpPr/>
          <p:nvPr>
            <p:custDataLst>
              <p:tags r:id="rId2"/>
            </p:custDataLst>
          </p:nvPr>
        </p:nvSpPr>
        <p:spPr>
          <a:xfrm>
            <a:off x="2736274" y="2493668"/>
            <a:ext cx="1295807" cy="1295807"/>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accent6"/>
              </a:solidFill>
            </a:endParaRPr>
          </a:p>
        </p:txBody>
      </p:sp>
      <p:sp>
        <p:nvSpPr>
          <p:cNvPr id="9" name="矩形 2"/>
          <p:cNvSpPr/>
          <p:nvPr>
            <p:custDataLst>
              <p:tags r:id="rId3"/>
            </p:custDataLst>
          </p:nvPr>
        </p:nvSpPr>
        <p:spPr>
          <a:xfrm>
            <a:off x="3728225" y="2479455"/>
            <a:ext cx="5415775" cy="1369242"/>
          </a:xfrm>
          <a:custGeom>
            <a:avLst/>
            <a:gdLst>
              <a:gd name="connsiteX0" fmla="*/ 0 w 6097587"/>
              <a:gd name="connsiteY0" fmla="*/ 0 h 1872208"/>
              <a:gd name="connsiteX1" fmla="*/ 6097587 w 6097587"/>
              <a:gd name="connsiteY1" fmla="*/ 0 h 1872208"/>
              <a:gd name="connsiteX2" fmla="*/ 6097587 w 6097587"/>
              <a:gd name="connsiteY2" fmla="*/ 1872208 h 1872208"/>
              <a:gd name="connsiteX3" fmla="*/ 0 w 6097587"/>
              <a:gd name="connsiteY3" fmla="*/ 1872208 h 1872208"/>
              <a:gd name="connsiteX4" fmla="*/ 0 w 6097587"/>
              <a:gd name="connsiteY4" fmla="*/ 0 h 1872208"/>
              <a:gd name="connsiteX0-1" fmla="*/ 617 w 6098204"/>
              <a:gd name="connsiteY0-2" fmla="*/ 0 h 1872208"/>
              <a:gd name="connsiteX1-3" fmla="*/ 6098204 w 6098204"/>
              <a:gd name="connsiteY1-4" fmla="*/ 0 h 1872208"/>
              <a:gd name="connsiteX2-5" fmla="*/ 6098204 w 6098204"/>
              <a:gd name="connsiteY2-6" fmla="*/ 1872208 h 1872208"/>
              <a:gd name="connsiteX3-7" fmla="*/ 617 w 6098204"/>
              <a:gd name="connsiteY3-8" fmla="*/ 1872208 h 1872208"/>
              <a:gd name="connsiteX4-9" fmla="*/ 0 w 6098204"/>
              <a:gd name="connsiteY4-10" fmla="*/ 922922 h 1872208"/>
              <a:gd name="connsiteX5" fmla="*/ 617 w 6098204"/>
              <a:gd name="connsiteY5" fmla="*/ 0 h 1872208"/>
              <a:gd name="connsiteX0-11" fmla="*/ 617 w 6098204"/>
              <a:gd name="connsiteY0-12" fmla="*/ 0 h 1872208"/>
              <a:gd name="connsiteX1-13" fmla="*/ 6098204 w 6098204"/>
              <a:gd name="connsiteY1-14" fmla="*/ 0 h 1872208"/>
              <a:gd name="connsiteX2-15" fmla="*/ 6098204 w 6098204"/>
              <a:gd name="connsiteY2-16" fmla="*/ 1872208 h 1872208"/>
              <a:gd name="connsiteX3-17" fmla="*/ 617 w 6098204"/>
              <a:gd name="connsiteY3-18" fmla="*/ 1872208 h 1872208"/>
              <a:gd name="connsiteX4-19" fmla="*/ 0 w 6098204"/>
              <a:gd name="connsiteY4-20" fmla="*/ 922922 h 1872208"/>
              <a:gd name="connsiteX5-21" fmla="*/ 617 w 6098204"/>
              <a:gd name="connsiteY5-22" fmla="*/ 0 h 1872208"/>
              <a:gd name="connsiteX0-23" fmla="*/ 1 w 6097588"/>
              <a:gd name="connsiteY0-24" fmla="*/ 0 h 1872208"/>
              <a:gd name="connsiteX1-25" fmla="*/ 6097588 w 6097588"/>
              <a:gd name="connsiteY1-26" fmla="*/ 0 h 1872208"/>
              <a:gd name="connsiteX2-27" fmla="*/ 6097588 w 6097588"/>
              <a:gd name="connsiteY2-28" fmla="*/ 1872208 h 1872208"/>
              <a:gd name="connsiteX3-29" fmla="*/ 1 w 6097588"/>
              <a:gd name="connsiteY3-30" fmla="*/ 1872208 h 1872208"/>
              <a:gd name="connsiteX4-31" fmla="*/ 665132 w 6097588"/>
              <a:gd name="connsiteY4-32" fmla="*/ 987090 h 1872208"/>
              <a:gd name="connsiteX5-33" fmla="*/ 1 w 6097588"/>
              <a:gd name="connsiteY5-34" fmla="*/ 0 h 1872208"/>
              <a:gd name="connsiteX0-35" fmla="*/ 0 w 6097587"/>
              <a:gd name="connsiteY0-36" fmla="*/ 0 h 1872208"/>
              <a:gd name="connsiteX1-37" fmla="*/ 6097587 w 6097587"/>
              <a:gd name="connsiteY1-38" fmla="*/ 0 h 1872208"/>
              <a:gd name="connsiteX2-39" fmla="*/ 6097587 w 6097587"/>
              <a:gd name="connsiteY2-40" fmla="*/ 1872208 h 1872208"/>
              <a:gd name="connsiteX3-41" fmla="*/ 0 w 6097587"/>
              <a:gd name="connsiteY3-42" fmla="*/ 1872208 h 1872208"/>
              <a:gd name="connsiteX4-43" fmla="*/ 665131 w 6097587"/>
              <a:gd name="connsiteY4-44" fmla="*/ 987090 h 1872208"/>
              <a:gd name="connsiteX5-45" fmla="*/ 0 w 6097587"/>
              <a:gd name="connsiteY5-46" fmla="*/ 0 h 1872208"/>
              <a:gd name="connsiteX0-47" fmla="*/ 0 w 6097587"/>
              <a:gd name="connsiteY0-48" fmla="*/ 0 h 1872208"/>
              <a:gd name="connsiteX1-49" fmla="*/ 6097587 w 6097587"/>
              <a:gd name="connsiteY1-50" fmla="*/ 0 h 1872208"/>
              <a:gd name="connsiteX2-51" fmla="*/ 6097587 w 6097587"/>
              <a:gd name="connsiteY2-52" fmla="*/ 1872208 h 1872208"/>
              <a:gd name="connsiteX3-53" fmla="*/ 0 w 6097587"/>
              <a:gd name="connsiteY3-54" fmla="*/ 1872208 h 1872208"/>
              <a:gd name="connsiteX4-55" fmla="*/ 649089 w 6097587"/>
              <a:gd name="connsiteY4-56" fmla="*/ 963027 h 1872208"/>
              <a:gd name="connsiteX5-57" fmla="*/ 0 w 6097587"/>
              <a:gd name="connsiteY5-58" fmla="*/ 0 h 1872208"/>
              <a:gd name="connsiteX0-59" fmla="*/ 0 w 6097587"/>
              <a:gd name="connsiteY0-60" fmla="*/ 0 h 1872208"/>
              <a:gd name="connsiteX1-61" fmla="*/ 6097587 w 6097587"/>
              <a:gd name="connsiteY1-62" fmla="*/ 0 h 1872208"/>
              <a:gd name="connsiteX2-63" fmla="*/ 6097587 w 6097587"/>
              <a:gd name="connsiteY2-64" fmla="*/ 1872208 h 1872208"/>
              <a:gd name="connsiteX3-65" fmla="*/ 0 w 6097587"/>
              <a:gd name="connsiteY3-66" fmla="*/ 1872208 h 1872208"/>
              <a:gd name="connsiteX4-67" fmla="*/ 649089 w 6097587"/>
              <a:gd name="connsiteY4-68" fmla="*/ 963027 h 1872208"/>
              <a:gd name="connsiteX5-69" fmla="*/ 0 w 6097587"/>
              <a:gd name="connsiteY5-70" fmla="*/ 0 h 1872208"/>
              <a:gd name="connsiteX0-71" fmla="*/ 0 w 6097587"/>
              <a:gd name="connsiteY0-72" fmla="*/ 0 h 1872208"/>
              <a:gd name="connsiteX1-73" fmla="*/ 6097587 w 6097587"/>
              <a:gd name="connsiteY1-74" fmla="*/ 0 h 1872208"/>
              <a:gd name="connsiteX2-75" fmla="*/ 6097587 w 6097587"/>
              <a:gd name="connsiteY2-76" fmla="*/ 1872208 h 1872208"/>
              <a:gd name="connsiteX3-77" fmla="*/ 0 w 6097587"/>
              <a:gd name="connsiteY3-78" fmla="*/ 1872208 h 1872208"/>
              <a:gd name="connsiteX4-79" fmla="*/ 649089 w 6097587"/>
              <a:gd name="connsiteY4-80" fmla="*/ 963027 h 1872208"/>
              <a:gd name="connsiteX5-81" fmla="*/ 0 w 6097587"/>
              <a:gd name="connsiteY5-82" fmla="*/ 0 h 1872208"/>
              <a:gd name="connsiteX0-83" fmla="*/ 0 w 6097587"/>
              <a:gd name="connsiteY0-84" fmla="*/ 0 h 1872208"/>
              <a:gd name="connsiteX1-85" fmla="*/ 6097587 w 6097587"/>
              <a:gd name="connsiteY1-86" fmla="*/ 0 h 1872208"/>
              <a:gd name="connsiteX2-87" fmla="*/ 6097587 w 6097587"/>
              <a:gd name="connsiteY2-88" fmla="*/ 1872208 h 1872208"/>
              <a:gd name="connsiteX3-89" fmla="*/ 0 w 6097587"/>
              <a:gd name="connsiteY3-90" fmla="*/ 1872208 h 1872208"/>
              <a:gd name="connsiteX4-91" fmla="*/ 649089 w 6097587"/>
              <a:gd name="connsiteY4-92" fmla="*/ 963027 h 1872208"/>
              <a:gd name="connsiteX5-93" fmla="*/ 0 w 6097587"/>
              <a:gd name="connsiteY5-94" fmla="*/ 0 h 1872208"/>
              <a:gd name="connsiteX0-95" fmla="*/ 0 w 6097587"/>
              <a:gd name="connsiteY0-96" fmla="*/ 0 h 1872208"/>
              <a:gd name="connsiteX1-97" fmla="*/ 6097587 w 6097587"/>
              <a:gd name="connsiteY1-98" fmla="*/ 0 h 1872208"/>
              <a:gd name="connsiteX2-99" fmla="*/ 6097587 w 6097587"/>
              <a:gd name="connsiteY2-100" fmla="*/ 1872208 h 1872208"/>
              <a:gd name="connsiteX3-101" fmla="*/ 0 w 6097587"/>
              <a:gd name="connsiteY3-102" fmla="*/ 1872208 h 1872208"/>
              <a:gd name="connsiteX4-103" fmla="*/ 649089 w 6097587"/>
              <a:gd name="connsiteY4-104" fmla="*/ 963027 h 1872208"/>
              <a:gd name="connsiteX5-105" fmla="*/ 0 w 6097587"/>
              <a:gd name="connsiteY5-106" fmla="*/ 0 h 1872208"/>
              <a:gd name="connsiteX0-107" fmla="*/ 21125 w 6097587"/>
              <a:gd name="connsiteY0-108" fmla="*/ 0 h 1872208"/>
              <a:gd name="connsiteX1-109" fmla="*/ 6097587 w 6097587"/>
              <a:gd name="connsiteY1-110" fmla="*/ 0 h 1872208"/>
              <a:gd name="connsiteX2-111" fmla="*/ 6097587 w 6097587"/>
              <a:gd name="connsiteY2-112" fmla="*/ 1872208 h 1872208"/>
              <a:gd name="connsiteX3-113" fmla="*/ 0 w 6097587"/>
              <a:gd name="connsiteY3-114" fmla="*/ 1872208 h 1872208"/>
              <a:gd name="connsiteX4-115" fmla="*/ 649089 w 6097587"/>
              <a:gd name="connsiteY4-116" fmla="*/ 963027 h 1872208"/>
              <a:gd name="connsiteX5-117" fmla="*/ 21125 w 6097587"/>
              <a:gd name="connsiteY5-118" fmla="*/ 0 h 1872208"/>
              <a:gd name="connsiteX0-119" fmla="*/ 45268 w 6097587"/>
              <a:gd name="connsiteY0-120" fmla="*/ 0 h 1875225"/>
              <a:gd name="connsiteX1-121" fmla="*/ 6097587 w 6097587"/>
              <a:gd name="connsiteY1-122" fmla="*/ 3017 h 1875225"/>
              <a:gd name="connsiteX2-123" fmla="*/ 6097587 w 6097587"/>
              <a:gd name="connsiteY2-124" fmla="*/ 1875225 h 1875225"/>
              <a:gd name="connsiteX3-125" fmla="*/ 0 w 6097587"/>
              <a:gd name="connsiteY3-126" fmla="*/ 1875225 h 1875225"/>
              <a:gd name="connsiteX4-127" fmla="*/ 649089 w 6097587"/>
              <a:gd name="connsiteY4-128" fmla="*/ 966044 h 1875225"/>
              <a:gd name="connsiteX5-129" fmla="*/ 45268 w 6097587"/>
              <a:gd name="connsiteY5-130" fmla="*/ 0 h 1875225"/>
              <a:gd name="connsiteX0-131" fmla="*/ 45268 w 6097587"/>
              <a:gd name="connsiteY0-132" fmla="*/ 0 h 1875225"/>
              <a:gd name="connsiteX1-133" fmla="*/ 6097587 w 6097587"/>
              <a:gd name="connsiteY1-134" fmla="*/ 3017 h 1875225"/>
              <a:gd name="connsiteX2-135" fmla="*/ 6097587 w 6097587"/>
              <a:gd name="connsiteY2-136" fmla="*/ 1875225 h 1875225"/>
              <a:gd name="connsiteX3-137" fmla="*/ 0 w 6097587"/>
              <a:gd name="connsiteY3-138" fmla="*/ 1875225 h 1875225"/>
              <a:gd name="connsiteX4-139" fmla="*/ 649089 w 6097587"/>
              <a:gd name="connsiteY4-140" fmla="*/ 966044 h 1875225"/>
              <a:gd name="connsiteX5-141" fmla="*/ 45268 w 6097587"/>
              <a:gd name="connsiteY5-142" fmla="*/ 0 h 1875225"/>
              <a:gd name="connsiteX0-143" fmla="*/ 0 w 6052319"/>
              <a:gd name="connsiteY0-144" fmla="*/ 0 h 1875225"/>
              <a:gd name="connsiteX1-145" fmla="*/ 6052319 w 6052319"/>
              <a:gd name="connsiteY1-146" fmla="*/ 3017 h 1875225"/>
              <a:gd name="connsiteX2-147" fmla="*/ 6052319 w 6052319"/>
              <a:gd name="connsiteY2-148" fmla="*/ 1875225 h 1875225"/>
              <a:gd name="connsiteX3-149" fmla="*/ 18106 w 6052319"/>
              <a:gd name="connsiteY3-150" fmla="*/ 1872207 h 1875225"/>
              <a:gd name="connsiteX4-151" fmla="*/ 603821 w 6052319"/>
              <a:gd name="connsiteY4-152" fmla="*/ 966044 h 1875225"/>
              <a:gd name="connsiteX5-153" fmla="*/ 0 w 6052319"/>
              <a:gd name="connsiteY5-154" fmla="*/ 0 h 1875225"/>
              <a:gd name="connsiteX0-155" fmla="*/ 0 w 6052319"/>
              <a:gd name="connsiteY0-156" fmla="*/ 0 h 1875225"/>
              <a:gd name="connsiteX1-157" fmla="*/ 6052319 w 6052319"/>
              <a:gd name="connsiteY1-158" fmla="*/ 3017 h 1875225"/>
              <a:gd name="connsiteX2-159" fmla="*/ 6052319 w 6052319"/>
              <a:gd name="connsiteY2-160" fmla="*/ 1875225 h 1875225"/>
              <a:gd name="connsiteX3-161" fmla="*/ 18106 w 6052319"/>
              <a:gd name="connsiteY3-162" fmla="*/ 1872207 h 1875225"/>
              <a:gd name="connsiteX4-163" fmla="*/ 603821 w 6052319"/>
              <a:gd name="connsiteY4-164" fmla="*/ 966044 h 1875225"/>
              <a:gd name="connsiteX5-165" fmla="*/ 0 w 6052319"/>
              <a:gd name="connsiteY5-166" fmla="*/ 0 h 1875225"/>
              <a:gd name="connsiteX0-167" fmla="*/ 0 w 6777029"/>
              <a:gd name="connsiteY0-168" fmla="*/ 1847 h 1877072"/>
              <a:gd name="connsiteX1-169" fmla="*/ 6777029 w 6777029"/>
              <a:gd name="connsiteY1-170" fmla="*/ 0 h 1877072"/>
              <a:gd name="connsiteX2-171" fmla="*/ 6052319 w 6777029"/>
              <a:gd name="connsiteY2-172" fmla="*/ 1877072 h 1877072"/>
              <a:gd name="connsiteX3-173" fmla="*/ 18106 w 6777029"/>
              <a:gd name="connsiteY3-174" fmla="*/ 1874054 h 1877072"/>
              <a:gd name="connsiteX4-175" fmla="*/ 603821 w 6777029"/>
              <a:gd name="connsiteY4-176" fmla="*/ 967891 h 1877072"/>
              <a:gd name="connsiteX5-177" fmla="*/ 0 w 6777029"/>
              <a:gd name="connsiteY5-178" fmla="*/ 1847 h 1877072"/>
              <a:gd name="connsiteX0-179" fmla="*/ 0 w 6781893"/>
              <a:gd name="connsiteY0-180" fmla="*/ 1847 h 1881936"/>
              <a:gd name="connsiteX1-181" fmla="*/ 6777029 w 6781893"/>
              <a:gd name="connsiteY1-182" fmla="*/ 0 h 1881936"/>
              <a:gd name="connsiteX2-183" fmla="*/ 6781893 w 6781893"/>
              <a:gd name="connsiteY2-184" fmla="*/ 1881936 h 1881936"/>
              <a:gd name="connsiteX3-185" fmla="*/ 18106 w 6781893"/>
              <a:gd name="connsiteY3-186" fmla="*/ 1874054 h 1881936"/>
              <a:gd name="connsiteX4-187" fmla="*/ 603821 w 6781893"/>
              <a:gd name="connsiteY4-188" fmla="*/ 967891 h 1881936"/>
              <a:gd name="connsiteX5-189" fmla="*/ 0 w 6781893"/>
              <a:gd name="connsiteY5-190" fmla="*/ 1847 h 1881936"/>
              <a:gd name="connsiteX0-191" fmla="*/ 0 w 6781893"/>
              <a:gd name="connsiteY0-192" fmla="*/ 1847 h 1881936"/>
              <a:gd name="connsiteX1-193" fmla="*/ 6777029 w 6781893"/>
              <a:gd name="connsiteY1-194" fmla="*/ 0 h 1881936"/>
              <a:gd name="connsiteX2-195" fmla="*/ 6781893 w 6781893"/>
              <a:gd name="connsiteY2-196" fmla="*/ 1881936 h 1881936"/>
              <a:gd name="connsiteX3-197" fmla="*/ 43388 w 6781893"/>
              <a:gd name="connsiteY3-198" fmla="*/ 1874054 h 1881936"/>
              <a:gd name="connsiteX4-199" fmla="*/ 603821 w 6781893"/>
              <a:gd name="connsiteY4-200" fmla="*/ 967891 h 1881936"/>
              <a:gd name="connsiteX5-201" fmla="*/ 0 w 6781893"/>
              <a:gd name="connsiteY5-202" fmla="*/ 1847 h 1881936"/>
              <a:gd name="connsiteX0-203" fmla="*/ 0 w 6781893"/>
              <a:gd name="connsiteY0-204" fmla="*/ 1847 h 1881936"/>
              <a:gd name="connsiteX1-205" fmla="*/ 6777029 w 6781893"/>
              <a:gd name="connsiteY1-206" fmla="*/ 0 h 1881936"/>
              <a:gd name="connsiteX2-207" fmla="*/ 6781893 w 6781893"/>
              <a:gd name="connsiteY2-208" fmla="*/ 1881936 h 1881936"/>
              <a:gd name="connsiteX3-209" fmla="*/ 43388 w 6781893"/>
              <a:gd name="connsiteY3-210" fmla="*/ 1874054 h 1881936"/>
              <a:gd name="connsiteX4-211" fmla="*/ 603821 w 6781893"/>
              <a:gd name="connsiteY4-212" fmla="*/ 967891 h 1881936"/>
              <a:gd name="connsiteX5-213" fmla="*/ 0 w 6781893"/>
              <a:gd name="connsiteY5-214" fmla="*/ 1847 h 1881936"/>
              <a:gd name="connsiteX0-215" fmla="*/ 0 w 7456652"/>
              <a:gd name="connsiteY0-216" fmla="*/ 0 h 1880089"/>
              <a:gd name="connsiteX1-217" fmla="*/ 7456650 w 7456652"/>
              <a:gd name="connsiteY1-218" fmla="*/ 4331 h 1880089"/>
              <a:gd name="connsiteX2-219" fmla="*/ 6781893 w 7456652"/>
              <a:gd name="connsiteY2-220" fmla="*/ 1880089 h 1880089"/>
              <a:gd name="connsiteX3-221" fmla="*/ 43388 w 7456652"/>
              <a:gd name="connsiteY3-222" fmla="*/ 1872207 h 1880089"/>
              <a:gd name="connsiteX4-223" fmla="*/ 603821 w 7456652"/>
              <a:gd name="connsiteY4-224" fmla="*/ 966044 h 1880089"/>
              <a:gd name="connsiteX5-225" fmla="*/ 0 w 7456652"/>
              <a:gd name="connsiteY5-226" fmla="*/ 0 h 1880089"/>
              <a:gd name="connsiteX0-227" fmla="*/ 0 w 7456659"/>
              <a:gd name="connsiteY0-228" fmla="*/ 0 h 1886267"/>
              <a:gd name="connsiteX1-229" fmla="*/ 7456650 w 7456659"/>
              <a:gd name="connsiteY1-230" fmla="*/ 4331 h 1886267"/>
              <a:gd name="connsiteX2-231" fmla="*/ 7263807 w 7456659"/>
              <a:gd name="connsiteY2-232" fmla="*/ 1886267 h 1886267"/>
              <a:gd name="connsiteX3-233" fmla="*/ 43388 w 7456659"/>
              <a:gd name="connsiteY3-234" fmla="*/ 1872207 h 1886267"/>
              <a:gd name="connsiteX4-235" fmla="*/ 603821 w 7456659"/>
              <a:gd name="connsiteY4-236" fmla="*/ 966044 h 1886267"/>
              <a:gd name="connsiteX5-237" fmla="*/ 0 w 7456659"/>
              <a:gd name="connsiteY5-238" fmla="*/ 0 h 1886267"/>
              <a:gd name="connsiteX0-239" fmla="*/ 0 w 7263807"/>
              <a:gd name="connsiteY0-240" fmla="*/ 0 h 1886267"/>
              <a:gd name="connsiteX1-241" fmla="*/ 7252764 w 7263807"/>
              <a:gd name="connsiteY1-242" fmla="*/ 16688 h 1886267"/>
              <a:gd name="connsiteX2-243" fmla="*/ 7263807 w 7263807"/>
              <a:gd name="connsiteY2-244" fmla="*/ 1886267 h 1886267"/>
              <a:gd name="connsiteX3-245" fmla="*/ 43388 w 7263807"/>
              <a:gd name="connsiteY3-246" fmla="*/ 1872207 h 1886267"/>
              <a:gd name="connsiteX4-247" fmla="*/ 603821 w 7263807"/>
              <a:gd name="connsiteY4-248" fmla="*/ 966044 h 1886267"/>
              <a:gd name="connsiteX5-249" fmla="*/ 0 w 7263807"/>
              <a:gd name="connsiteY5-250" fmla="*/ 0 h 1886267"/>
              <a:gd name="connsiteX0-251" fmla="*/ 0 w 7263807"/>
              <a:gd name="connsiteY0-252" fmla="*/ 0 h 1886267"/>
              <a:gd name="connsiteX1-253" fmla="*/ 7252764 w 7263807"/>
              <a:gd name="connsiteY1-254" fmla="*/ 16688 h 1886267"/>
              <a:gd name="connsiteX2-255" fmla="*/ 7263807 w 7263807"/>
              <a:gd name="connsiteY2-256" fmla="*/ 1886267 h 1886267"/>
              <a:gd name="connsiteX3-257" fmla="*/ 66834 w 7263807"/>
              <a:gd name="connsiteY3-258" fmla="*/ 1872207 h 1886267"/>
              <a:gd name="connsiteX4-259" fmla="*/ 603821 w 7263807"/>
              <a:gd name="connsiteY4-260" fmla="*/ 966044 h 1886267"/>
              <a:gd name="connsiteX5-261" fmla="*/ 0 w 7263807"/>
              <a:gd name="connsiteY5-262" fmla="*/ 0 h 1886267"/>
              <a:gd name="connsiteX0-263" fmla="*/ 5556 w 7269363"/>
              <a:gd name="connsiteY0-264" fmla="*/ 0 h 1886267"/>
              <a:gd name="connsiteX1-265" fmla="*/ 7258320 w 7269363"/>
              <a:gd name="connsiteY1-266" fmla="*/ 16688 h 1886267"/>
              <a:gd name="connsiteX2-267" fmla="*/ 7269363 w 7269363"/>
              <a:gd name="connsiteY2-268" fmla="*/ 1886267 h 1886267"/>
              <a:gd name="connsiteX3-269" fmla="*/ 0 w 7269363"/>
              <a:gd name="connsiteY3-270" fmla="*/ 1876142 h 1886267"/>
              <a:gd name="connsiteX4-271" fmla="*/ 609377 w 7269363"/>
              <a:gd name="connsiteY4-272" fmla="*/ 966044 h 1886267"/>
              <a:gd name="connsiteX5-273" fmla="*/ 5556 w 7269363"/>
              <a:gd name="connsiteY5-274" fmla="*/ 0 h 1886267"/>
              <a:gd name="connsiteX0-275" fmla="*/ 5556 w 7269363"/>
              <a:gd name="connsiteY0-276" fmla="*/ 0 h 1886267"/>
              <a:gd name="connsiteX1-277" fmla="*/ 7258320 w 7269363"/>
              <a:gd name="connsiteY1-278" fmla="*/ 16688 h 1886267"/>
              <a:gd name="connsiteX2-279" fmla="*/ 7269363 w 7269363"/>
              <a:gd name="connsiteY2-280" fmla="*/ 1886267 h 1886267"/>
              <a:gd name="connsiteX3-281" fmla="*/ 0 w 7269363"/>
              <a:gd name="connsiteY3-282" fmla="*/ 1876142 h 1886267"/>
              <a:gd name="connsiteX4-283" fmla="*/ 571277 w 7269363"/>
              <a:gd name="connsiteY4-284" fmla="*/ 973915 h 1886267"/>
              <a:gd name="connsiteX5-285" fmla="*/ 5556 w 7269363"/>
              <a:gd name="connsiteY5-286" fmla="*/ 0 h 1886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269363" h="1886267">
                <a:moveTo>
                  <a:pt x="5556" y="0"/>
                </a:moveTo>
                <a:lnTo>
                  <a:pt x="7258320" y="16688"/>
                </a:lnTo>
                <a:cubicBezTo>
                  <a:pt x="7259941" y="644000"/>
                  <a:pt x="7267742" y="1258955"/>
                  <a:pt x="7269363" y="1886267"/>
                </a:cubicBezTo>
                <a:lnTo>
                  <a:pt x="0" y="1876142"/>
                </a:lnTo>
                <a:cubicBezTo>
                  <a:pt x="411803" y="1636152"/>
                  <a:pt x="571483" y="1290344"/>
                  <a:pt x="571277" y="973915"/>
                </a:cubicBezTo>
                <a:cubicBezTo>
                  <a:pt x="571483" y="666274"/>
                  <a:pt x="512912" y="229377"/>
                  <a:pt x="55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10" name="图片 9"/>
          <p:cNvPicPr>
            <a:picLocks noChangeAspect="1"/>
          </p:cNvPicPr>
          <p:nvPr>
            <p:custDataLst>
              <p:tags r:id="rId4"/>
            </p:custDataLst>
          </p:nvPr>
        </p:nvPicPr>
        <p:blipFill>
          <a:blip r:embed="rId10"/>
          <a:stretch>
            <a:fillRect/>
          </a:stretch>
        </p:blipFill>
        <p:spPr>
          <a:xfrm>
            <a:off x="166189" y="3828213"/>
            <a:ext cx="3969938" cy="2359490"/>
          </a:xfrm>
          <a:prstGeom prst="rect">
            <a:avLst/>
          </a:prstGeom>
        </p:spPr>
      </p:pic>
      <p:sp>
        <p:nvSpPr>
          <p:cNvPr id="2" name="标题 1"/>
          <p:cNvSpPr>
            <a:spLocks noGrp="1"/>
          </p:cNvSpPr>
          <p:nvPr>
            <p:ph type="title" hasCustomPrompt="1"/>
            <p:custDataLst>
              <p:tags r:id="rId5"/>
            </p:custDataLst>
          </p:nvPr>
        </p:nvSpPr>
        <p:spPr>
          <a:xfrm>
            <a:off x="4341180" y="2698712"/>
            <a:ext cx="4654118" cy="907379"/>
          </a:xfrm>
        </p:spPr>
        <p:txBody>
          <a:bodyPr anchor="ctr">
            <a:normAutofit/>
          </a:bodyPr>
          <a:lstStyle>
            <a:lvl1pPr algn="ctr">
              <a:defRPr sz="2250">
                <a:solidFill>
                  <a:schemeClr val="accent6"/>
                </a:solidFill>
              </a:defRPr>
            </a:lvl1pPr>
          </a:lstStyle>
          <a:p>
            <a:r>
              <a:rPr lang="zh-CN" altLang="en-US" dirty="0"/>
              <a:t>单击此处编辑标题</a:t>
            </a:r>
          </a:p>
        </p:txBody>
      </p:sp>
      <p:sp>
        <p:nvSpPr>
          <p:cNvPr id="4" name="日期占位符 3"/>
          <p:cNvSpPr>
            <a:spLocks noGrp="1"/>
          </p:cNvSpPr>
          <p:nvPr>
            <p:ph type="dt" sz="half" idx="10"/>
            <p:custDataLst>
              <p:tags r:id="rId6"/>
            </p:custDataLst>
          </p:nvPr>
        </p:nvSpPr>
        <p:spPr>
          <a:xfrm>
            <a:off x="628650" y="6401991"/>
            <a:ext cx="2057400" cy="273844"/>
          </a:xfrm>
        </p:spPr>
        <p:txBody>
          <a:bodyPr/>
          <a:lstStyle/>
          <a:p>
            <a:fld id="{89DFA5F8-3355-465E-A68C-099EA57D8F58}" type="datetimeFigureOut">
              <a:rPr lang="zh-CN" altLang="en-US" smtClean="0"/>
              <a:t>2024/11/21</a:t>
            </a:fld>
            <a:endParaRPr lang="zh-CN" altLang="en-US"/>
          </a:p>
        </p:txBody>
      </p:sp>
      <p:sp>
        <p:nvSpPr>
          <p:cNvPr id="5" name="页脚占位符 4"/>
          <p:cNvSpPr>
            <a:spLocks noGrp="1"/>
          </p:cNvSpPr>
          <p:nvPr>
            <p:ph type="ftr" sz="quarter" idx="11"/>
            <p:custDataLst>
              <p:tags r:id="rId7"/>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8"/>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628650" y="2369542"/>
            <a:ext cx="38862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4629150" y="2369542"/>
            <a:ext cx="38862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6" name="页脚占位符 5"/>
          <p:cNvSpPr>
            <a:spLocks noGrp="1"/>
          </p:cNvSpPr>
          <p:nvPr>
            <p:ph type="ftr" sz="quarter" idx="11"/>
            <p:custDataLst>
              <p:tags r:id="rId5"/>
            </p:custDataLst>
          </p:nvPr>
        </p:nvSpPr>
        <p:spPr>
          <a:xfrm>
            <a:off x="3028950" y="6401991"/>
            <a:ext cx="3086100" cy="273844"/>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1" y="530820"/>
            <a:ext cx="7886700" cy="994172"/>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629841" y="1847950"/>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629841" y="3062366"/>
            <a:ext cx="3868340" cy="26805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4629150" y="1847950"/>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4629150" y="3062366"/>
            <a:ext cx="3887391" cy="26805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8" name="页脚占位符 7"/>
          <p:cNvSpPr>
            <a:spLocks noGrp="1"/>
          </p:cNvSpPr>
          <p:nvPr>
            <p:ph type="ftr" sz="quarter" idx="11"/>
            <p:custDataLst>
              <p:tags r:id="rId7"/>
            </p:custDataLst>
          </p:nvPr>
        </p:nvSpPr>
        <p:spPr>
          <a:xfrm>
            <a:off x="3028950" y="6401991"/>
            <a:ext cx="3086100" cy="273844"/>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28650" y="6401991"/>
            <a:ext cx="2057400" cy="273844"/>
          </a:xfrm>
        </p:spPr>
        <p:txBody>
          <a:bodyPr/>
          <a:lstStyle/>
          <a:p>
            <a:fld id="{89DFA5F8-3355-465E-A68C-099EA57D8F58}" type="datetimeFigureOut">
              <a:rPr lang="zh-CN" altLang="en-US" smtClean="0"/>
              <a:t>2024/11/21</a:t>
            </a:fld>
            <a:endParaRPr lang="zh-CN" altLang="en-US"/>
          </a:p>
        </p:txBody>
      </p:sp>
      <p:sp>
        <p:nvSpPr>
          <p:cNvPr id="4" name="页脚占位符 3"/>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401991"/>
            <a:ext cx="2057400" cy="273844"/>
          </a:xfrm>
        </p:spPr>
        <p:txBody>
          <a:bodyPr/>
          <a:lstStyle/>
          <a:p>
            <a:fld id="{644D3036-D038-4ABE-9F0E-69061AA000CF}" type="slidenum">
              <a:rPr lang="zh-CN" altLang="en-US" smtClean="0"/>
              <a:t>‹#›</a:t>
            </a:fld>
            <a:endParaRPr lang="zh-CN" altLang="en-US"/>
          </a:p>
        </p:txBody>
      </p:sp>
      <p:sp>
        <p:nvSpPr>
          <p:cNvPr id="7" name="标题 6"/>
          <p:cNvSpPr>
            <a:spLocks noGrp="1"/>
          </p:cNvSpPr>
          <p:nvPr>
            <p:ph type="title"/>
            <p:custDataLst>
              <p:tags r:id="rId4"/>
            </p:custDataLst>
          </p:nvPr>
        </p:nvSpPr>
        <p:spPr>
          <a:xfrm>
            <a:off x="628650" y="530820"/>
            <a:ext cx="7886700" cy="994172"/>
          </a:xfrm>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28650" y="6401991"/>
            <a:ext cx="2057400" cy="273844"/>
          </a:xfrm>
        </p:spPr>
        <p:txBody>
          <a:bodyPr/>
          <a:lstStyle/>
          <a:p>
            <a:fld id="{89DFA5F8-3355-465E-A68C-099EA57D8F58}" type="datetimeFigureOut">
              <a:rPr lang="zh-CN" altLang="en-US" smtClean="0"/>
              <a:t>2024/11/21</a:t>
            </a:fld>
            <a:endParaRPr lang="zh-CN" altLang="en-US"/>
          </a:p>
        </p:txBody>
      </p:sp>
      <p:sp>
        <p:nvSpPr>
          <p:cNvPr id="3" name="页脚占位符 2"/>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0" y="657225"/>
            <a:ext cx="3123900" cy="1200150"/>
          </a:xfrm>
        </p:spPr>
        <p:txBody>
          <a:bodyPr anchor="t" anchorCtr="0">
            <a:normAutofit/>
          </a:bodyPr>
          <a:lstStyle>
            <a:lvl1pPr>
              <a:defRPr sz="2025"/>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3888000" y="1132650"/>
            <a:ext cx="4627800" cy="40527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zh-CN" altLang="en-US" dirty="0"/>
          </a:p>
        </p:txBody>
      </p:sp>
      <p:sp>
        <p:nvSpPr>
          <p:cNvPr id="4" name="文本占位符 3"/>
          <p:cNvSpPr>
            <a:spLocks noGrp="1"/>
          </p:cNvSpPr>
          <p:nvPr>
            <p:ph type="body" sz="half" idx="2"/>
            <p:custDataLst>
              <p:tags r:id="rId3"/>
            </p:custDataLst>
          </p:nvPr>
        </p:nvSpPr>
        <p:spPr>
          <a:xfrm>
            <a:off x="629840" y="2533849"/>
            <a:ext cx="3123900" cy="2858691"/>
          </a:xfrm>
        </p:spPr>
        <p:txBody>
          <a:bodyPr>
            <a:normAutofit/>
          </a:bodyPr>
          <a:lstStyle>
            <a:lvl1pPr marL="0" indent="0">
              <a:buNone/>
              <a:defRPr sz="1125"/>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a:xfrm>
            <a:off x="628650" y="6401991"/>
            <a:ext cx="2057400" cy="273844"/>
          </a:xfrm>
        </p:spPr>
        <p:txBody>
          <a:bodyPr/>
          <a:lstStyle/>
          <a:p>
            <a:fld id="{9EFD9D74-47D9-4702-A33C-335B63B48DBF}" type="datetimeFigureOut">
              <a:rPr lang="zh-CN" altLang="en-US" smtClean="0"/>
              <a:t>2024/11/21</a:t>
            </a:fld>
            <a:endParaRPr lang="zh-CN" altLang="en-US" dirty="0"/>
          </a:p>
        </p:txBody>
      </p:sp>
      <p:sp>
        <p:nvSpPr>
          <p:cNvPr id="6" name="页脚占位符 5"/>
          <p:cNvSpPr>
            <a:spLocks noGrp="1"/>
          </p:cNvSpPr>
          <p:nvPr>
            <p:ph type="ftr" sz="quarter" idx="11"/>
            <p:custDataLst>
              <p:tags r:id="rId5"/>
            </p:custDataLst>
          </p:nvPr>
        </p:nvSpPr>
        <p:spPr>
          <a:xfrm>
            <a:off x="3028950" y="6401991"/>
            <a:ext cx="3086100" cy="273844"/>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6457950" y="6401991"/>
            <a:ext cx="2057400" cy="273844"/>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368363" y="1091605"/>
            <a:ext cx="1146987" cy="4358879"/>
          </a:xfrm>
        </p:spPr>
        <p:txBody>
          <a:bodyPr vert="eaVert">
            <a:normAutofit/>
          </a:bodyPr>
          <a:lstStyle>
            <a:lvl1pPr>
              <a:defRPr sz="2025"/>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628650" y="1091605"/>
            <a:ext cx="6659968" cy="4358879"/>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5" name="页脚占位符 4"/>
          <p:cNvSpPr>
            <a:spLocks noGrp="1"/>
          </p:cNvSpPr>
          <p:nvPr>
            <p:ph type="ftr" sz="quarter" idx="11"/>
            <p:custDataLst>
              <p:tags r:id="rId4"/>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4" name="页脚占位符 3"/>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401991"/>
            <a:ext cx="2057400" cy="273844"/>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28650" y="1246414"/>
            <a:ext cx="7886700" cy="416922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7"/>
          <a:stretch>
            <a:fillRect/>
          </a:stretch>
        </p:blipFill>
        <p:spPr>
          <a:xfrm>
            <a:off x="4621201" y="3557403"/>
            <a:ext cx="4366931" cy="2595440"/>
          </a:xfrm>
          <a:prstGeom prst="rect">
            <a:avLst/>
          </a:prstGeom>
        </p:spPr>
      </p:pic>
      <p:sp>
        <p:nvSpPr>
          <p:cNvPr id="2" name="标题 1"/>
          <p:cNvSpPr>
            <a:spLocks noGrp="1"/>
          </p:cNvSpPr>
          <p:nvPr>
            <p:ph type="title"/>
            <p:custDataLst>
              <p:tags r:id="rId2"/>
            </p:custDataLst>
          </p:nvPr>
        </p:nvSpPr>
        <p:spPr>
          <a:xfrm>
            <a:off x="628650" y="2643707"/>
            <a:ext cx="7886700" cy="994172"/>
          </a:xfrm>
        </p:spPr>
        <p:txBody>
          <a:bodyPr vert="horz" lIns="90000" tIns="46800" rIns="90000" bIns="46800" rtlCol="0" anchor="ctr" anchorCtr="0">
            <a:normAutofit/>
          </a:bodyPr>
          <a:lstStyle>
            <a:lvl1pPr marL="0" marR="0" algn="ctr" defTabSz="914400" rtl="0" eaLnBrk="1" fontAlgn="auto" latinLnBrk="0" hangingPunct="1">
              <a:lnSpc>
                <a:spcPct val="120000"/>
              </a:lnSpc>
              <a:buNone/>
              <a:defRPr kumimoji="0" lang="zh-CN" altLang="en-US" sz="2475" b="0" i="0" u="none" strike="noStrike" kern="1200" cap="none" spc="0" normalizeH="0" baseline="0" noProof="1" dirty="0">
                <a:solidFill>
                  <a:schemeClr val="accent6"/>
                </a:solidFill>
                <a:uFillTx/>
                <a:latin typeface="Microsoft YaHei" panose="020B0503020204020204" charset="-122"/>
                <a:ea typeface="Microsoft YaHei" panose="020B0503020204020204" charset="-122"/>
                <a:cs typeface="+mj-cs"/>
                <a:sym typeface="+mn-ea"/>
              </a:defRPr>
            </a:lvl1pPr>
          </a:lstStyle>
          <a:p>
            <a:pPr lvl="0"/>
            <a:r>
              <a:rPr lang="zh-CN" altLang="en-US" dirty="0">
                <a:sym typeface="+mn-ea"/>
              </a:rPr>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t>2024/11/21</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lvl1pPr>
              <a:defRPr>
                <a:latin typeface="Microsoft YaHei" panose="020B0503020204020204" charset="-122"/>
                <a:ea typeface="Microsoft YaHei"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lvl1pPr>
              <a:defRPr baseline="0">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4" name="页脚占位符 3"/>
          <p:cNvSpPr>
            <a:spLocks noGrp="1"/>
          </p:cNvSpPr>
          <p:nvPr>
            <p:ph type="ftr" sz="quarter" idx="11"/>
            <p:custDataLst>
              <p:tags r:id="rId3"/>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4"/>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600" y="304200"/>
            <a:ext cx="8704800" cy="624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 name="标题 1"/>
          <p:cNvSpPr>
            <a:spLocks noGrp="1"/>
          </p:cNvSpPr>
          <p:nvPr>
            <p:ph type="title" hasCustomPrompt="1"/>
            <p:custDataLst>
              <p:tags r:id="rId2"/>
            </p:custDataLst>
          </p:nvPr>
        </p:nvSpPr>
        <p:spPr>
          <a:xfrm>
            <a:off x="961200" y="1339650"/>
            <a:ext cx="7219800" cy="542700"/>
          </a:xfrm>
        </p:spPr>
        <p:txBody>
          <a:bodyPr anchor="ctr"/>
          <a:lstStyle>
            <a:lvl1pPr>
              <a:defRPr sz="1800" baseline="0">
                <a:solidFill>
                  <a:schemeClr val="tx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960835" y="2594250"/>
            <a:ext cx="7219950" cy="25839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4" name="页脚占位符 3"/>
          <p:cNvSpPr>
            <a:spLocks noGrp="1"/>
          </p:cNvSpPr>
          <p:nvPr>
            <p:ph type="ftr" sz="quarter" idx="11"/>
            <p:custDataLst>
              <p:tags r:id="rId5"/>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hasCustomPrompt="1"/>
            <p:custDataLst>
              <p:tags r:id="rId2"/>
            </p:custDataLst>
          </p:nvPr>
        </p:nvSpPr>
        <p:spPr>
          <a:xfrm>
            <a:off x="437400" y="880650"/>
            <a:ext cx="2970000" cy="661500"/>
          </a:xfrm>
        </p:spPr>
        <p:txBody>
          <a:bodyPr anchor="ctr"/>
          <a:lstStyle>
            <a:lvl1pPr>
              <a:defRPr sz="2025" baseline="0">
                <a:solidFill>
                  <a:schemeClr val="tx1"/>
                </a:solidFill>
                <a:latin typeface="Arial" panose="020B0604020202020204" pitchFamily="34" charset="0"/>
                <a:ea typeface="Microsoft YaHei"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440100" y="2275650"/>
            <a:ext cx="2967300" cy="30699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3825900" y="1405930"/>
            <a:ext cx="4860000" cy="3815953"/>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r:embed="rId9"/>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2"/>
            </p:custDataLst>
          </p:nvPr>
        </p:nvSpPr>
        <p:spPr>
          <a:xfrm>
            <a:off x="459000" y="859500"/>
            <a:ext cx="8232300" cy="469800"/>
          </a:xfrm>
        </p:spPr>
        <p:txBody>
          <a:bodyPr anchor="ctr"/>
          <a:lstStyle>
            <a:lvl1pPr algn="ctr">
              <a:defRPr sz="2025" baseline="0">
                <a:solidFill>
                  <a:schemeClr val="tx1"/>
                </a:solidFill>
                <a:latin typeface="Arial" panose="020B0604020202020204" pitchFamily="34" charset="0"/>
                <a:ea typeface="Microsoft YaHei"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459000" y="1763100"/>
            <a:ext cx="8231981" cy="621000"/>
          </a:xfrm>
        </p:spPr>
        <p:txBody>
          <a:bodyPr/>
          <a:lstStyle>
            <a:lvl1pPr algn="ct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459581" y="3236850"/>
            <a:ext cx="8224200" cy="25731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9144000" cy="1828799"/>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2"/>
            </p:custDataLst>
          </p:nvPr>
        </p:nvSpPr>
        <p:spPr>
          <a:xfrm>
            <a:off x="453600" y="740250"/>
            <a:ext cx="8232300" cy="423900"/>
          </a:xfrm>
        </p:spPr>
        <p:txBody>
          <a:bodyPr anchor="ctr"/>
          <a:lstStyle>
            <a:lvl1pPr algn="ctr">
              <a:defRPr sz="1800" baseline="0">
                <a:solidFill>
                  <a:schemeClr val="tx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53628" y="2082600"/>
            <a:ext cx="8243100" cy="24084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445500" y="5306850"/>
            <a:ext cx="8251200" cy="7587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r:embed="rId11"/>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91440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2"/>
            </p:custDataLst>
          </p:nvPr>
        </p:nvSpPr>
        <p:spPr>
          <a:xfrm>
            <a:off x="434700" y="292846"/>
            <a:ext cx="8278200" cy="331473"/>
          </a:xfrm>
        </p:spPr>
        <p:txBody>
          <a:bodyPr/>
          <a:lstStyle>
            <a:lvl1pPr>
              <a:defRPr baseline="0">
                <a:solidFill>
                  <a:schemeClr val="tx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34700" y="2025000"/>
            <a:ext cx="4006800" cy="21708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4681800" y="2025000"/>
            <a:ext cx="4025700" cy="21708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429300" y="4914450"/>
            <a:ext cx="4006800" cy="5859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4689900" y="4910850"/>
            <a:ext cx="4025700" cy="5859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1">
          <a:blip r:embed="rId8"/>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6668"/>
            <a:ext cx="9144000" cy="3704665"/>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hasCustomPrompt="1"/>
            <p:custDataLst>
              <p:tags r:id="rId2"/>
            </p:custDataLst>
          </p:nvPr>
        </p:nvSpPr>
        <p:spPr>
          <a:xfrm>
            <a:off x="1142100" y="1637550"/>
            <a:ext cx="6858000" cy="1790100"/>
          </a:xfrm>
        </p:spPr>
        <p:txBody>
          <a:bodyPr anchor="b"/>
          <a:lstStyle>
            <a:lvl1pPr algn="ctr">
              <a:defRPr sz="3375" baseline="0">
                <a:solidFill>
                  <a:schemeClr val="tx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2024/11/21</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141810" y="4069800"/>
            <a:ext cx="6858000" cy="1242000"/>
          </a:xfrm>
        </p:spPr>
        <p:txBody>
          <a:bodyPr/>
          <a:lstStyle>
            <a:lvl1pPr algn="ct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457200" y="1447800"/>
            <a:ext cx="8229600" cy="4800600"/>
          </a:xfrm>
        </p:spPr>
        <p:txBody>
          <a:bodyPr>
            <a:normAutofit/>
          </a:bodyPr>
          <a:lstStyle>
            <a:lvl1pPr>
              <a:defRPr sz="2800"/>
            </a:lvl1pPr>
            <a:lvl2pPr>
              <a:defRPr sz="2400"/>
            </a:lvl2pPr>
            <a:lvl3pPr>
              <a:defRPr sz="2000"/>
            </a:lvl3pPr>
            <a:lvl4pPr>
              <a:defRPr sz="1800"/>
            </a:lvl4pPr>
            <a:lvl5pPr>
              <a:defRPr sz="16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5" name="Straight Connector 14"/>
          <p:cNvSpPr>
            <a:spLocks noChangeShapeType="1"/>
          </p:cNvSpPr>
          <p:nvPr>
            <p:custDataLst>
              <p:tags r:id="rId2"/>
            </p:custDataLst>
          </p:nvPr>
        </p:nvSpPr>
        <p:spPr bwMode="auto">
          <a:xfrm>
            <a:off x="457200" y="632460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ooter Placeholder 5"/>
          <p:cNvSpPr>
            <a:spLocks noGrp="1"/>
          </p:cNvSpPr>
          <p:nvPr>
            <p:ph type="ftr" sz="quarter" idx="3"/>
            <p:custDataLst>
              <p:tags r:id="rId3"/>
            </p:custDataLst>
          </p:nvPr>
        </p:nvSpPr>
        <p:spPr>
          <a:xfrm>
            <a:off x="2133600" y="6400800"/>
            <a:ext cx="5257800" cy="321311"/>
          </a:xfrm>
          <a:prstGeom prst="rect">
            <a:avLst/>
          </a:prstGeom>
          <a:noFill/>
        </p:spPr>
        <p:txBody>
          <a:bodyPr/>
          <a:lstStyle>
            <a:lvl1pPr algn="l">
              <a:defRPr sz="1400">
                <a:solidFill>
                  <a:schemeClr val="tx1"/>
                </a:solidFill>
              </a:defRPr>
            </a:lvl1pPr>
          </a:lstStyle>
          <a:p>
            <a:r>
              <a:rPr lang="en-US"/>
              <a:t>Introduction</a:t>
            </a:r>
          </a:p>
        </p:txBody>
      </p:sp>
      <p:sp>
        <p:nvSpPr>
          <p:cNvPr id="11" name="Title 10"/>
          <p:cNvSpPr>
            <a:spLocks noGrp="1"/>
          </p:cNvSpPr>
          <p:nvPr>
            <p:ph type="title"/>
            <p:custDataLst>
              <p:tags r:id="rId4"/>
            </p:custDataLst>
          </p:nvPr>
        </p:nvSpPr>
        <p:spPr/>
        <p:txBody>
          <a:bodyPr/>
          <a:lstStyle/>
          <a:p>
            <a:r>
              <a:rPr lang="en-US"/>
              <a:t>Click to edit Master title style</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304800" y="1981200"/>
            <a:ext cx="8540750" cy="3070225"/>
          </a:xfrm>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120000"/>
              </a:lnSpc>
              <a:spcBef>
                <a:spcPct val="20000"/>
              </a:spcBef>
              <a:spcAft>
                <a:spcPct val="0"/>
              </a:spcAft>
              <a:buClr>
                <a:srgbClr val="FF0000"/>
              </a:buClr>
              <a:buSzPct val="80000"/>
              <a:buFont typeface="Wingdings" panose="05000000000000000000" pitchFamily="2" charset="2"/>
              <a:buChar char="l"/>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
                <a:srgbClr val="FF0000"/>
              </a:buClr>
              <a:buSzPct val="8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tags" Target="../tags/tag6.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ags" Target="../tags/tag5.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4.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3.xml"/><Relationship Id="rId28" Type="http://schemas.openxmlformats.org/officeDocument/2006/relationships/image" Target="../media/image3.jpe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2.xml"/><Relationship Id="rId27"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7"/>
          <a:stretch>
            <a:fillRect/>
          </a:stretch>
        </a:blipFill>
        <a:effectLst/>
      </p:bgPr>
    </p:bg>
    <p:spTree>
      <p:nvGrpSpPr>
        <p:cNvPr id="1" name=""/>
        <p:cNvGrpSpPr/>
        <p:nvPr/>
      </p:nvGrpSpPr>
      <p:grpSpPr>
        <a:xfrm>
          <a:off x="0" y="0"/>
          <a:ext cx="0" cy="0"/>
          <a:chOff x="0" y="0"/>
          <a:chExt cx="0" cy="0"/>
        </a:xfrm>
      </p:grpSpPr>
      <p:sp>
        <p:nvSpPr>
          <p:cNvPr id="2050" name="Rectangle 2"/>
          <p:cNvSpPr>
            <a:spLocks noGrp="1" noRot="1"/>
          </p:cNvSpPr>
          <p:nvPr>
            <p:ph type="title"/>
          </p:nvPr>
        </p:nvSpPr>
        <p:spPr>
          <a:xfrm>
            <a:off x="301625" y="876300"/>
            <a:ext cx="8540750" cy="762000"/>
          </a:xfrm>
          <a:prstGeom prst="rect">
            <a:avLst/>
          </a:prstGeom>
          <a:noFill/>
          <a:ln w="9525">
            <a:noFill/>
          </a:ln>
        </p:spPr>
        <p:txBody>
          <a:bodyPr anchor="ctr" anchorCtr="0">
            <a:spAutoFit/>
          </a:bodyPr>
          <a:lstStyle/>
          <a:p>
            <a:pPr lvl="0"/>
            <a:r>
              <a:rPr lang="zh-CN" altLang="en-US" dirty="0"/>
              <a:t>单击此处编辑母版标题样式</a:t>
            </a:r>
          </a:p>
        </p:txBody>
      </p:sp>
      <p:sp>
        <p:nvSpPr>
          <p:cNvPr id="2051" name="Rectangle 3"/>
          <p:cNvSpPr>
            <a:spLocks noGrp="1" noRot="1"/>
          </p:cNvSpPr>
          <p:nvPr>
            <p:ph type="body" idx="1"/>
          </p:nvPr>
        </p:nvSpPr>
        <p:spPr>
          <a:xfrm>
            <a:off x="304800" y="1981200"/>
            <a:ext cx="8540750" cy="2260600"/>
          </a:xfrm>
          <a:prstGeom prst="rect">
            <a:avLst/>
          </a:prstGeom>
          <a:noFill/>
          <a:ln w="9525">
            <a:noFill/>
          </a:ln>
        </p:spPr>
        <p:txBody>
          <a:bodyPr>
            <a:sp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21540" name="Rectangle 4"/>
          <p:cNvSpPr>
            <a:spLocks noGrp="1" noChangeArrowheads="1"/>
          </p:cNvSpPr>
          <p:nvPr>
            <p:ph type="dt" sz="half" idx="2"/>
          </p:nvPr>
        </p:nvSpPr>
        <p:spPr bwMode="auto">
          <a:xfrm>
            <a:off x="301625"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21541" name="Rectangle 5"/>
          <p:cNvSpPr>
            <a:spLocks noGrp="1" noChangeArrowheads="1"/>
          </p:cNvSpPr>
          <p:nvPr>
            <p:ph type="ftr" sz="quarter" idx="3"/>
          </p:nvPr>
        </p:nvSpPr>
        <p:spPr bwMode="auto">
          <a:xfrm>
            <a:off x="3124200" y="60198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21542" name="Rectangle 6"/>
          <p:cNvSpPr>
            <a:spLocks noGrp="1" noChangeArrowheads="1"/>
          </p:cNvSpPr>
          <p:nvPr>
            <p:ph type="sldNum" sz="quarter" idx="4"/>
          </p:nvPr>
        </p:nvSpPr>
        <p:spPr bwMode="auto">
          <a:xfrm>
            <a:off x="6553200"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2"/>
            </p:custDataLst>
          </p:nvPr>
        </p:nvSpPr>
        <p:spPr>
          <a:xfrm>
            <a:off x="628650" y="113109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custDataLst>
              <p:tags r:id="rId23"/>
            </p:custDataLst>
          </p:nvPr>
        </p:nvSpPr>
        <p:spPr>
          <a:xfrm>
            <a:off x="628650" y="222646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4"/>
            </p:custDataLst>
          </p:nvPr>
        </p:nvSpPr>
        <p:spPr>
          <a:xfrm>
            <a:off x="628650" y="5624513"/>
            <a:ext cx="2057400" cy="273844"/>
          </a:xfrm>
          <a:prstGeom prst="rect">
            <a:avLst/>
          </a:prstGeom>
        </p:spPr>
        <p:txBody>
          <a:bodyPr vert="horz" lIns="91440" tIns="45720" rIns="91440" bIns="45720" rtlCol="0" anchor="ctr">
            <a:normAutofit/>
          </a:bodyPr>
          <a:lstStyle>
            <a:lvl1pPr algn="l">
              <a:defRPr sz="675">
                <a:solidFill>
                  <a:schemeClr val="tx1">
                    <a:lumMod val="50000"/>
                    <a:lumOff val="50000"/>
                  </a:schemeClr>
                </a:solidFill>
              </a:defRPr>
            </a:lvl1pPr>
          </a:lstStyle>
          <a:p>
            <a:fld id="{89DFA5F8-3355-465E-A68C-099EA57D8F58}" type="datetimeFigureOut">
              <a:rPr lang="zh-CN" altLang="en-US" smtClean="0"/>
              <a:t>2024/11/21</a:t>
            </a:fld>
            <a:endParaRPr lang="zh-CN" altLang="en-US"/>
          </a:p>
        </p:txBody>
      </p:sp>
      <p:sp>
        <p:nvSpPr>
          <p:cNvPr id="5" name="页脚占位符 4"/>
          <p:cNvSpPr>
            <a:spLocks noGrp="1"/>
          </p:cNvSpPr>
          <p:nvPr>
            <p:ph type="ftr" sz="quarter" idx="3"/>
            <p:custDataLst>
              <p:tags r:id="rId25"/>
            </p:custDataLst>
          </p:nvPr>
        </p:nvSpPr>
        <p:spPr>
          <a:xfrm>
            <a:off x="3028950" y="5624513"/>
            <a:ext cx="3086100" cy="273844"/>
          </a:xfrm>
          <a:prstGeom prst="rect">
            <a:avLst/>
          </a:prstGeom>
        </p:spPr>
        <p:txBody>
          <a:bodyPr vert="horz" lIns="91440" tIns="45720" rIns="91440" bIns="45720" rtlCol="0" anchor="ctr">
            <a:normAutofit/>
          </a:bodyPr>
          <a:lstStyle>
            <a:lvl1pPr algn="ctr">
              <a:defRPr sz="675">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26"/>
            </p:custDataLst>
          </p:nvPr>
        </p:nvSpPr>
        <p:spPr>
          <a:xfrm>
            <a:off x="6457950" y="5624513"/>
            <a:ext cx="2057400" cy="273844"/>
          </a:xfrm>
          <a:prstGeom prst="rect">
            <a:avLst/>
          </a:prstGeom>
        </p:spPr>
        <p:txBody>
          <a:bodyPr vert="horz" lIns="91440" tIns="45720" rIns="91440" bIns="45720" rtlCol="0" anchor="ctr">
            <a:normAutofit/>
          </a:bodyPr>
          <a:lstStyle>
            <a:lvl1pPr algn="r">
              <a:defRPr sz="675">
                <a:solidFill>
                  <a:schemeClr val="tx1">
                    <a:lumMod val="50000"/>
                    <a:lumOff val="50000"/>
                  </a:schemeClr>
                </a:solidFill>
              </a:defRPr>
            </a:lvl1pPr>
          </a:lstStyle>
          <a:p>
            <a:fld id="{644D3036-D038-4ABE-9F0E-69061AA000CF}" type="slidenum">
              <a:rPr lang="zh-CN" altLang="en-US" smtClean="0"/>
              <a:t>‹#›</a:t>
            </a:fld>
            <a:endParaRPr lang="zh-CN" altLang="en-US"/>
          </a:p>
        </p:txBody>
      </p:sp>
      <p:sp>
        <p:nvSpPr>
          <p:cNvPr id="7" name="KSO_TEMPLATE" hidden="1"/>
          <p:cNvSpPr/>
          <p:nvPr>
            <p:custDataLst>
              <p:tags r:id="rId27"/>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txStyles>
    <p:title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p:titleStyle>
    <p:body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notesSlide" Target="../notesSlides/notesSlide1.xml"/><Relationship Id="rId4"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emf"/></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notesSlide" Target="../notesSlides/notesSlide2.xml"/><Relationship Id="rId5" Type="http://schemas.openxmlformats.org/officeDocument/2006/relationships/slideLayout" Target="../slideLayouts/slideLayout18.xml"/><Relationship Id="rId4" Type="http://schemas.openxmlformats.org/officeDocument/2006/relationships/tags" Target="../tags/tag1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7.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0.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ags" Target="../tags/tag125.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__5.vsdx"/><Relationship Id="rId2" Type="http://schemas.openxmlformats.org/officeDocument/2006/relationships/slideLayout" Target="../slideLayouts/slideLayout17.xml"/><Relationship Id="rId1" Type="http://schemas.openxmlformats.org/officeDocument/2006/relationships/vmlDrawing" Target="../drawings/vmlDrawing6.vml"/><Relationship Id="rId5" Type="http://schemas.openxmlformats.org/officeDocument/2006/relationships/image" Target="../media/image41.png"/><Relationship Id="rId4" Type="http://schemas.openxmlformats.org/officeDocument/2006/relationships/image" Target="../media/image40.emf"/></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hyperlink" Target="https://r105.threejsfundamentals.org/threejs/lessons/threejs-materials.html" TargetMode="Externa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12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oleObject" Target="../embeddings/oleObject2.bin"/><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1.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oleObject" Target="../embeddings/oleObject4.bin"/><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1.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oleObject" Target="../embeddings/oleObject6.bin"/><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7.xml"/><Relationship Id="rId1" Type="http://schemas.openxmlformats.org/officeDocument/2006/relationships/vmlDrawing" Target="../drawings/vmlDrawing4.vml"/><Relationship Id="rId4" Type="http://schemas.openxmlformats.org/officeDocument/2006/relationships/image" Target="../media/image1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ctrTitle"/>
            <p:custDataLst>
              <p:tags r:id="rId2"/>
            </p:custDataLst>
          </p:nvPr>
        </p:nvSpPr>
        <p:spPr>
          <a:xfrm>
            <a:off x="628650" y="2108198"/>
            <a:ext cx="5829300" cy="708439"/>
          </a:xfrm>
        </p:spPr>
        <p:txBody>
          <a:bodyPr>
            <a:noAutofit/>
          </a:bodyPr>
          <a:lstStyle/>
          <a:p>
            <a:pPr marL="0" indent="0" algn="l">
              <a:lnSpc>
                <a:spcPct val="120000"/>
              </a:lnSpc>
              <a:spcBef>
                <a:spcPts val="0"/>
              </a:spcBef>
              <a:spcAft>
                <a:spcPts val="0"/>
              </a:spcAft>
              <a:buSzPct val="100000"/>
              <a:buNone/>
            </a:pPr>
            <a:r>
              <a:rPr lang="zh-CN" altLang="en-US" sz="4800" u="none" strike="noStrike" baseline="0">
                <a:solidFill>
                  <a:schemeClr val="accent1">
                    <a:lumMod val="75000"/>
                  </a:schemeClr>
                </a:solidFill>
                <a:uLnTx/>
                <a:uFillTx/>
              </a:rPr>
              <a:t>图形与动画</a:t>
            </a:r>
            <a:r>
              <a:rPr lang="en-US" altLang="zh-CN" sz="4800" u="none" strike="noStrike" baseline="0">
                <a:solidFill>
                  <a:schemeClr val="accent1">
                    <a:lumMod val="75000"/>
                  </a:schemeClr>
                </a:solidFill>
                <a:uLnTx/>
                <a:uFillTx/>
              </a:rPr>
              <a:t>1</a:t>
            </a:r>
          </a:p>
        </p:txBody>
      </p:sp>
      <p:sp>
        <p:nvSpPr>
          <p:cNvPr id="21" name="副标题 20"/>
          <p:cNvSpPr>
            <a:spLocks noGrp="1"/>
          </p:cNvSpPr>
          <p:nvPr>
            <p:ph type="subTitle" idx="1"/>
            <p:custDataLst>
              <p:tags r:id="rId3"/>
            </p:custDataLst>
          </p:nvPr>
        </p:nvSpPr>
        <p:spPr>
          <a:xfrm>
            <a:off x="628650" y="3071796"/>
            <a:ext cx="5829300" cy="570602"/>
          </a:xfrm>
        </p:spPr>
        <p:txBody>
          <a:bodyPr>
            <a:no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700" dirty="0">
                <a:solidFill>
                  <a:schemeClr val="accent6">
                    <a:lumMod val="75000"/>
                  </a:schemeClr>
                </a:solidFill>
              </a:rPr>
              <a:t>何明耘 </a:t>
            </a:r>
          </a:p>
          <a:p>
            <a:pPr marL="0" lvl="0" indent="-285750" algn="l" fontAlgn="ctr">
              <a:lnSpc>
                <a:spcPct val="130000"/>
              </a:lnSpc>
              <a:spcBef>
                <a:spcPts val="1000"/>
              </a:spcBef>
              <a:spcAft>
                <a:spcPts val="0"/>
              </a:spcAft>
              <a:buSzPct val="100000"/>
              <a:buFont typeface="Wingdings" panose="05000000000000000000" charset="0"/>
              <a:buNone/>
            </a:pPr>
            <a:r>
              <a:rPr lang="zh-CN" altLang="en-US" sz="2700" dirty="0">
                <a:solidFill>
                  <a:schemeClr val="accent6">
                    <a:lumMod val="75000"/>
                  </a:schemeClr>
                </a:solidFill>
              </a:rPr>
              <a:t>电子科技大学</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lvl="1"/>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非常光滑的物体表面则会产生强光反射，称为</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镜面反射</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rPr>
              <a:t>specular reflection</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粗糙</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的物体表面将反射光向各个方向散射，这种现象称为</a:t>
            </a:r>
            <a:r>
              <a:rPr lang="zh-CN"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漫反射</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effectLst/>
                <a:latin typeface="Times New Roman" panose="02020603050405020304" pitchFamily="18" charset="0"/>
                <a:ea typeface="宋体" panose="02010600030101010101" pitchFamily="2" charset="-122"/>
              </a:rPr>
              <a:t>diffuse reflection</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环境中物体之间存在的多次反射及其互相影响可以用与周围物体、视点、光源位置都无关的</a:t>
            </a:r>
            <a:r>
              <a:rPr lang="zh-CN" altLang="zh-CN" sz="2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环境光</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effectLst/>
                <a:latin typeface="Times New Roman" panose="02020603050405020304" pitchFamily="18" charset="0"/>
                <a:ea typeface="宋体" panose="02010600030101010101" pitchFamily="2" charset="-122"/>
              </a:rPr>
              <a:t>ambient light</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）来近似模拟。</a:t>
            </a:r>
            <a:endParaRPr lang="zh-CN" altLang="en-US" sz="2400" dirty="0"/>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spTree>
    <p:extLst>
      <p:ext uri="{BB962C8B-B14F-4D97-AF65-F5344CB8AC3E}">
        <p14:creationId xmlns:p14="http://schemas.microsoft.com/office/powerpoint/2010/main" val="3384893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257810" lvl="1" indent="0">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漫反射</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理想漫反射表面在各个方向以相同强度反射光线，亦称为</a:t>
            </a:r>
            <a:r>
              <a:rPr lang="en-US" altLang="zh-CN" sz="2400" dirty="0">
                <a:effectLst/>
                <a:latin typeface="Times New Roman" panose="02020603050405020304" pitchFamily="18" charset="0"/>
                <a:ea typeface="宋体" panose="02010600030101010101" pitchFamily="2" charset="-122"/>
              </a:rPr>
              <a:t>Lambert</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表面（</a:t>
            </a:r>
            <a:r>
              <a:rPr lang="en-US" altLang="zh-CN" sz="2400" dirty="0">
                <a:effectLst/>
                <a:latin typeface="Times New Roman" panose="02020603050405020304" pitchFamily="18" charset="0"/>
                <a:ea typeface="宋体" panose="02010600030101010101" pitchFamily="2" charset="-122"/>
              </a:rPr>
              <a:t>Lambertian surface</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类似于投影幕布</a:t>
            </a:r>
            <a:endParaRPr lang="zh-CN" altLang="en-US" sz="2400" dirty="0"/>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7" name="图片 6">
            <a:extLst>
              <a:ext uri="{FF2B5EF4-FFF2-40B4-BE49-F238E27FC236}">
                <a16:creationId xmlns:a16="http://schemas.microsoft.com/office/drawing/2014/main" id="{71C6BC70-FF77-4B77-9A8A-B19C10BA425E}"/>
              </a:ext>
            </a:extLst>
          </p:cNvPr>
          <p:cNvPicPr>
            <a:picLocks noChangeAspect="1"/>
          </p:cNvPicPr>
          <p:nvPr/>
        </p:nvPicPr>
        <p:blipFill>
          <a:blip r:embed="rId2"/>
          <a:stretch>
            <a:fillRect/>
          </a:stretch>
        </p:blipFill>
        <p:spPr>
          <a:xfrm>
            <a:off x="1043608" y="4581128"/>
            <a:ext cx="7200000" cy="1639966"/>
          </a:xfrm>
          <a:prstGeom prst="rect">
            <a:avLst/>
          </a:prstGeom>
        </p:spPr>
      </p:pic>
    </p:spTree>
    <p:extLst>
      <p:ext uri="{BB962C8B-B14F-4D97-AF65-F5344CB8AC3E}">
        <p14:creationId xmlns:p14="http://schemas.microsoft.com/office/powerpoint/2010/main" val="166662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257810" lvl="1" indent="0">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漫反射</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1800" dirty="0">
                <a:effectLst/>
                <a:latin typeface="Times New Roman" panose="02020603050405020304" pitchFamily="18" charset="0"/>
                <a:ea typeface="宋体" panose="02010600030101010101" pitchFamily="2" charset="-122"/>
              </a:rPr>
              <a:t>Lambert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余弦定律</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光的反射量与入射光强度以及夹角有关</a:t>
            </a:r>
          </a:p>
          <a:p>
            <a:pPr lvl="1"/>
            <a:endParaRPr lang="zh-CN" altLang="en-US" sz="2400" dirty="0"/>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5" name="图片 4">
            <a:extLst>
              <a:ext uri="{FF2B5EF4-FFF2-40B4-BE49-F238E27FC236}">
                <a16:creationId xmlns:a16="http://schemas.microsoft.com/office/drawing/2014/main" id="{037613ED-FE68-4673-A5C5-6606F775F87C}"/>
              </a:ext>
            </a:extLst>
          </p:cNvPr>
          <p:cNvPicPr>
            <a:picLocks noChangeAspect="1"/>
          </p:cNvPicPr>
          <p:nvPr/>
        </p:nvPicPr>
        <p:blipFill>
          <a:blip r:embed="rId2"/>
          <a:stretch>
            <a:fillRect/>
          </a:stretch>
        </p:blipFill>
        <p:spPr>
          <a:xfrm>
            <a:off x="744228" y="3861048"/>
            <a:ext cx="7791363" cy="2072820"/>
          </a:xfrm>
          <a:prstGeom prst="rect">
            <a:avLst/>
          </a:prstGeom>
        </p:spPr>
      </p:pic>
      <p:sp>
        <p:nvSpPr>
          <p:cNvPr id="7" name="文本框 6">
            <a:extLst>
              <a:ext uri="{FF2B5EF4-FFF2-40B4-BE49-F238E27FC236}">
                <a16:creationId xmlns:a16="http://schemas.microsoft.com/office/drawing/2014/main" id="{8B4F071D-FF53-4C83-9695-7EDB9493613E}"/>
              </a:ext>
            </a:extLst>
          </p:cNvPr>
          <p:cNvSpPr txBox="1"/>
          <p:nvPr/>
        </p:nvSpPr>
        <p:spPr>
          <a:xfrm>
            <a:off x="2843808" y="1884053"/>
            <a:ext cx="4572000" cy="461665"/>
          </a:xfrm>
          <a:prstGeom prst="rect">
            <a:avLst/>
          </a:prstGeom>
          <a:noFill/>
        </p:spPr>
        <p:txBody>
          <a:bodyPr wrap="square">
            <a:spAutoFit/>
          </a:bodyPr>
          <a:lstStyle/>
          <a:p>
            <a:pPr algn="ctr">
              <a:lnSpc>
                <a:spcPct val="100000"/>
              </a:lnSpc>
            </a:pPr>
            <a:r>
              <a:rPr lang="en-US" altLang="zh-CN" sz="2400" i="0" dirty="0" err="1">
                <a:solidFill>
                  <a:schemeClr val="tx1"/>
                </a:solidFill>
                <a:latin typeface="Times New Roman" panose="02020603050405020304" pitchFamily="18" charset="0"/>
                <a:ea typeface="SimSun" panose="02010600030101010101" pitchFamily="2" charset="-122"/>
              </a:rPr>
              <a:t>I</a:t>
            </a:r>
            <a:r>
              <a:rPr lang="en-US" altLang="zh-CN" sz="2400" i="0" baseline="-25000" dirty="0" err="1">
                <a:solidFill>
                  <a:schemeClr val="tx1"/>
                </a:solidFill>
                <a:latin typeface="Times New Roman" panose="02020603050405020304" pitchFamily="18" charset="0"/>
                <a:ea typeface="SimSun" panose="02010600030101010101" pitchFamily="2" charset="-122"/>
              </a:rPr>
              <a:t>diffuse</a:t>
            </a:r>
            <a:r>
              <a:rPr lang="en-US" altLang="zh-CN" sz="2400" i="0" dirty="0">
                <a:solidFill>
                  <a:schemeClr val="tx1"/>
                </a:solidFill>
                <a:latin typeface="Times New Roman" panose="02020603050405020304" pitchFamily="18" charset="0"/>
                <a:ea typeface="SimSun" panose="02010600030101010101" pitchFamily="2" charset="-122"/>
              </a:rPr>
              <a:t> = </a:t>
            </a:r>
            <a:r>
              <a:rPr lang="en-US" altLang="zh-CN" sz="2400" i="0" dirty="0" err="1">
                <a:solidFill>
                  <a:schemeClr val="tx1"/>
                </a:solidFill>
                <a:latin typeface="Times New Roman" panose="02020603050405020304" pitchFamily="18" charset="0"/>
                <a:ea typeface="SimSun" panose="02010600030101010101" pitchFamily="2" charset="-122"/>
              </a:rPr>
              <a:t>k</a:t>
            </a:r>
            <a:r>
              <a:rPr lang="en-US" altLang="zh-CN" sz="2400" i="0" baseline="-25000" dirty="0" err="1">
                <a:solidFill>
                  <a:schemeClr val="tx1"/>
                </a:solidFill>
                <a:latin typeface="Times New Roman" panose="02020603050405020304" pitchFamily="18" charset="0"/>
                <a:ea typeface="SimSun" panose="02010600030101010101" pitchFamily="2" charset="-122"/>
              </a:rPr>
              <a:t>d</a:t>
            </a:r>
            <a:r>
              <a:rPr lang="en-US" altLang="zh-CN" sz="2400" i="0" dirty="0">
                <a:solidFill>
                  <a:schemeClr val="tx1"/>
                </a:solidFill>
                <a:latin typeface="Times New Roman" panose="02020603050405020304" pitchFamily="18" charset="0"/>
                <a:ea typeface="SimSun" panose="02010600030101010101" pitchFamily="2" charset="-122"/>
              </a:rPr>
              <a:t> </a:t>
            </a:r>
            <a:r>
              <a:rPr lang="en-US" altLang="zh-CN" sz="2400" i="0" dirty="0" err="1">
                <a:solidFill>
                  <a:schemeClr val="tx1"/>
                </a:solidFill>
                <a:latin typeface="Times New Roman" panose="02020603050405020304" pitchFamily="18" charset="0"/>
                <a:ea typeface="SimSun" panose="02010600030101010101" pitchFamily="2" charset="-122"/>
              </a:rPr>
              <a:t>I</a:t>
            </a:r>
            <a:r>
              <a:rPr lang="en-US" altLang="zh-CN" sz="2400" i="0" baseline="-25000" dirty="0" err="1">
                <a:solidFill>
                  <a:schemeClr val="tx1"/>
                </a:solidFill>
                <a:latin typeface="Times New Roman" panose="02020603050405020304" pitchFamily="18" charset="0"/>
                <a:ea typeface="SimSun" panose="02010600030101010101" pitchFamily="2" charset="-122"/>
              </a:rPr>
              <a:t>light</a:t>
            </a:r>
            <a:r>
              <a:rPr lang="en-US" altLang="zh-CN" sz="2400" i="0" dirty="0">
                <a:solidFill>
                  <a:schemeClr val="tx1"/>
                </a:solidFill>
                <a:latin typeface="Times New Roman" panose="02020603050405020304" pitchFamily="18" charset="0"/>
                <a:ea typeface="SimSun" panose="02010600030101010101" pitchFamily="2" charset="-122"/>
              </a:rPr>
              <a:t> </a:t>
            </a:r>
            <a:r>
              <a:rPr lang="en-US" altLang="zh-CN" sz="2400" b="0" dirty="0">
                <a:solidFill>
                  <a:schemeClr val="tx1"/>
                </a:solidFill>
                <a:latin typeface="Times New Roman" panose="02020603050405020304" pitchFamily="18" charset="0"/>
                <a:ea typeface="SimSun" panose="02010600030101010101" pitchFamily="2" charset="-122"/>
              </a:rPr>
              <a:t>cos </a:t>
            </a:r>
            <a:r>
              <a:rPr lang="en-US" altLang="zh-CN" sz="2400" dirty="0">
                <a:solidFill>
                  <a:schemeClr val="tx1"/>
                </a:solidFill>
                <a:latin typeface="Times New Roman" panose="02020603050405020304" pitchFamily="18" charset="0"/>
                <a:ea typeface="SimSun" panose="02010600030101010101" pitchFamily="2" charset="-122"/>
                <a:sym typeface="Symbol" panose="05050102010706020507" pitchFamily="18" charset="2"/>
              </a:rPr>
              <a:t></a:t>
            </a:r>
          </a:p>
        </p:txBody>
      </p:sp>
      <p:sp>
        <p:nvSpPr>
          <p:cNvPr id="9" name="文本框 8">
            <a:extLst>
              <a:ext uri="{FF2B5EF4-FFF2-40B4-BE49-F238E27FC236}">
                <a16:creationId xmlns:a16="http://schemas.microsoft.com/office/drawing/2014/main" id="{86BB80B5-8E9C-43D9-848B-59DD6ACECC5F}"/>
              </a:ext>
            </a:extLst>
          </p:cNvPr>
          <p:cNvSpPr txBox="1"/>
          <p:nvPr/>
        </p:nvSpPr>
        <p:spPr>
          <a:xfrm>
            <a:off x="3943350" y="2802119"/>
            <a:ext cx="4572000" cy="400110"/>
          </a:xfrm>
          <a:prstGeom prst="rect">
            <a:avLst/>
          </a:prstGeom>
          <a:noFill/>
        </p:spPr>
        <p:txBody>
          <a:bodyPr wrap="square">
            <a:spAutoFit/>
          </a:bodyPr>
          <a:lstStyle/>
          <a:p>
            <a:r>
              <a:rPr lang="en-US" altLang="zh-CN" sz="2000" i="0" dirty="0" err="1">
                <a:solidFill>
                  <a:schemeClr val="tx1"/>
                </a:solidFill>
                <a:latin typeface="Times New Roman" panose="02020603050405020304" pitchFamily="18" charset="0"/>
                <a:ea typeface="SimSun" panose="02010600030101010101" pitchFamily="2" charset="-122"/>
              </a:rPr>
              <a:t>I</a:t>
            </a:r>
            <a:r>
              <a:rPr lang="en-US" altLang="zh-CN" sz="2000" i="0" baseline="-25000" dirty="0" err="1">
                <a:solidFill>
                  <a:schemeClr val="tx1"/>
                </a:solidFill>
                <a:latin typeface="Times New Roman" panose="02020603050405020304" pitchFamily="18" charset="0"/>
                <a:ea typeface="SimSun" panose="02010600030101010101" pitchFamily="2" charset="-122"/>
              </a:rPr>
              <a:t>diffuse</a:t>
            </a:r>
            <a:r>
              <a:rPr lang="en-US" altLang="zh-CN" sz="2000" dirty="0"/>
              <a:t> = </a:t>
            </a:r>
            <a:r>
              <a:rPr lang="en-US" altLang="zh-CN" sz="2000" i="0" dirty="0" err="1">
                <a:solidFill>
                  <a:schemeClr val="tx1"/>
                </a:solidFill>
                <a:latin typeface="Times New Roman" panose="02020603050405020304" pitchFamily="18" charset="0"/>
                <a:ea typeface="SimSun" panose="02010600030101010101" pitchFamily="2" charset="-122"/>
              </a:rPr>
              <a:t>k</a:t>
            </a:r>
            <a:r>
              <a:rPr lang="en-US" altLang="zh-CN" sz="2000" i="0" baseline="-25000" dirty="0" err="1">
                <a:solidFill>
                  <a:schemeClr val="tx1"/>
                </a:solidFill>
                <a:latin typeface="Times New Roman" panose="02020603050405020304" pitchFamily="18" charset="0"/>
                <a:ea typeface="SimSun" panose="02010600030101010101" pitchFamily="2" charset="-122"/>
              </a:rPr>
              <a:t>d</a:t>
            </a:r>
            <a:r>
              <a:rPr lang="en-US" altLang="zh-CN" sz="2000" i="0" dirty="0">
                <a:solidFill>
                  <a:schemeClr val="tx1"/>
                </a:solidFill>
                <a:latin typeface="Times New Roman" panose="02020603050405020304" pitchFamily="18" charset="0"/>
                <a:ea typeface="SimSun" panose="02010600030101010101" pitchFamily="2" charset="-122"/>
              </a:rPr>
              <a:t> </a:t>
            </a:r>
            <a:r>
              <a:rPr lang="en-US" altLang="zh-CN" sz="2000" i="0" dirty="0" err="1">
                <a:solidFill>
                  <a:schemeClr val="tx1"/>
                </a:solidFill>
                <a:latin typeface="Times New Roman" panose="02020603050405020304" pitchFamily="18" charset="0"/>
                <a:ea typeface="SimSun" panose="02010600030101010101" pitchFamily="2" charset="-122"/>
              </a:rPr>
              <a:t>I</a:t>
            </a:r>
            <a:r>
              <a:rPr lang="en-US" altLang="zh-CN" sz="2000" i="0" baseline="-25000" dirty="0" err="1">
                <a:solidFill>
                  <a:schemeClr val="tx1"/>
                </a:solidFill>
                <a:latin typeface="Times New Roman" panose="02020603050405020304" pitchFamily="18" charset="0"/>
                <a:ea typeface="SimSun" panose="02010600030101010101" pitchFamily="2" charset="-122"/>
              </a:rPr>
              <a:t>light</a:t>
            </a:r>
            <a:r>
              <a:rPr lang="en-US" altLang="zh-CN" sz="2000" i="0" dirty="0">
                <a:solidFill>
                  <a:schemeClr val="tx1"/>
                </a:solidFill>
                <a:latin typeface="Times New Roman" panose="02020603050405020304" pitchFamily="18" charset="0"/>
                <a:ea typeface="SimSun" panose="02010600030101010101" pitchFamily="2" charset="-122"/>
              </a:rPr>
              <a:t> </a:t>
            </a:r>
            <a:r>
              <a:rPr lang="en-US" altLang="zh-CN" sz="2000" dirty="0"/>
              <a:t>(n • l)</a:t>
            </a:r>
          </a:p>
        </p:txBody>
      </p:sp>
    </p:spTree>
    <p:extLst>
      <p:ext uri="{BB962C8B-B14F-4D97-AF65-F5344CB8AC3E}">
        <p14:creationId xmlns:p14="http://schemas.microsoft.com/office/powerpoint/2010/main" val="3597333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257810" lvl="1" indent="0">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漫反射</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1800" dirty="0">
                <a:effectLst/>
                <a:latin typeface="Times New Roman" panose="02020603050405020304" pitchFamily="18" charset="0"/>
                <a:ea typeface="宋体" panose="02010600030101010101" pitchFamily="2" charset="-122"/>
              </a:rPr>
              <a:t>Lambert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余弦定律</a:t>
            </a:r>
            <a:endParaRPr lang="zh-CN" altLang="en-US" sz="2400" dirty="0"/>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E729BFD-CA49-4B56-BE16-3FF1A1CFC71A}"/>
                  </a:ext>
                </a:extLst>
              </p:cNvPr>
              <p:cNvSpPr txBox="1"/>
              <p:nvPr/>
            </p:nvSpPr>
            <p:spPr>
              <a:xfrm>
                <a:off x="1403648" y="3573016"/>
                <a:ext cx="5256584" cy="2144177"/>
              </a:xfrm>
              <a:prstGeom prst="rect">
                <a:avLst/>
              </a:prstGeom>
              <a:noFill/>
            </p:spPr>
            <p:txBody>
              <a:bodyPr wrap="square">
                <a:spAutoFit/>
              </a:bodyPr>
              <a:lstStyle/>
              <a:p>
                <a:pPr indent="266700" algn="just">
                  <a:lnSpc>
                    <a:spcPts val="2000"/>
                  </a:lnSpc>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考虑到</a:t>
                </a:r>
                <a14:m>
                  <m:oMath xmlns:m="http://schemas.openxmlformats.org/officeDocument/2006/math">
                    <m:func>
                      <m:func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2000" kern="100">
                            <a:effectLst/>
                            <a:latin typeface="Cambria Math" panose="02040503050406030204" pitchFamily="18" charset="0"/>
                            <a:ea typeface="宋体" panose="02010600030101010101" pitchFamily="2" charset="-122"/>
                            <a:cs typeface="Times New Roman" panose="02020603050405020304" pitchFamily="18" charset="0"/>
                          </a:rPr>
                          <m:t>cos</m:t>
                        </m:r>
                      </m:fNa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𝜃</m:t>
                        </m:r>
                      </m:e>
                    </m:func>
                  </m:oMath>
                </a14:m>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为负值的情况，实际中常用的是</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ts val="2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𝒍</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𝒏</m:t>
                          </m:r>
                        </m:e>
                      </m:d>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ts val="2000"/>
                  </a:lnSpc>
                </a:pP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ts val="2000"/>
                  </a:lnSpc>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在有多个光源</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sub>
                    </m:sSub>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sub>
                    </m:sSub>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b>
                        </m:sSub>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ts val="2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ts val="2000"/>
                  </a:lnSpc>
                </a:pP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ts val="2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nary>
                        <m:naryPr>
                          <m:chr m:val="∑"/>
                          <m:limLoc m:val="undOv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𝒍</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𝒏</m:t>
                              </m:r>
                            </m:e>
                          </m:d>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sub>
                          </m:sSub>
                        </m:e>
                      </m:nary>
                    </m:oMath>
                  </m:oMathPara>
                </a14:m>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DE729BFD-CA49-4B56-BE16-3FF1A1CFC71A}"/>
                  </a:ext>
                </a:extLst>
              </p:cNvPr>
              <p:cNvSpPr txBox="1">
                <a:spLocks noRot="1" noChangeAspect="1" noMove="1" noResize="1" noEditPoints="1" noAdjustHandles="1" noChangeArrowheads="1" noChangeShapeType="1" noTextEdit="1"/>
              </p:cNvSpPr>
              <p:nvPr/>
            </p:nvSpPr>
            <p:spPr>
              <a:xfrm>
                <a:off x="1403648" y="3573016"/>
                <a:ext cx="5256584" cy="2144177"/>
              </a:xfrm>
              <a:prstGeom prst="rect">
                <a:avLst/>
              </a:prstGeom>
              <a:blipFill>
                <a:blip r:embed="rId2"/>
                <a:stretch>
                  <a:fillRect l="-1159" t="-4261" r="-1159" b="-68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3926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257810" lvl="1" indent="0">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漫反射</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不同角度光照的效果</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6" name="Picture 4">
            <a:extLst>
              <a:ext uri="{FF2B5EF4-FFF2-40B4-BE49-F238E27FC236}">
                <a16:creationId xmlns:a16="http://schemas.microsoft.com/office/drawing/2014/main" id="{88900086-0D7B-4DB0-9352-F7D94417AE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4381500"/>
            <a:ext cx="9525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133D781D-E7CC-4355-80F4-AA23224F50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2956" y="4381500"/>
            <a:ext cx="9525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a:extLst>
              <a:ext uri="{FF2B5EF4-FFF2-40B4-BE49-F238E27FC236}">
                <a16:creationId xmlns:a16="http://schemas.microsoft.com/office/drawing/2014/main" id="{3C720AD7-B62A-4321-906C-F70BB506A2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0500" y="4381500"/>
            <a:ext cx="9525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a:extLst>
              <a:ext uri="{FF2B5EF4-FFF2-40B4-BE49-F238E27FC236}">
                <a16:creationId xmlns:a16="http://schemas.microsoft.com/office/drawing/2014/main" id="{9567AC4C-7BE7-420E-8C3F-E12ECBA75B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1" y="4381500"/>
            <a:ext cx="9525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
            <a:extLst>
              <a:ext uri="{FF2B5EF4-FFF2-40B4-BE49-F238E27FC236}">
                <a16:creationId xmlns:a16="http://schemas.microsoft.com/office/drawing/2014/main" id="{B872A1CB-D695-4D3D-8F82-55321365F0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9456" y="4381500"/>
            <a:ext cx="9525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8440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257810" lvl="1" indent="0">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镜面反射</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如果只使用漫反射，尽管生成的图像有明暗变化，有一定的立体感，但表面</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缺少</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光泽。</a:t>
            </a:r>
            <a:endParaRPr lang="zh-CN" altLang="en-US" sz="2000" dirty="0"/>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2" name="图片 1">
            <a:extLst>
              <a:ext uri="{FF2B5EF4-FFF2-40B4-BE49-F238E27FC236}">
                <a16:creationId xmlns:a16="http://schemas.microsoft.com/office/drawing/2014/main" id="{4165E5C7-1FDC-404D-B445-65D0C5388596}"/>
              </a:ext>
            </a:extLst>
          </p:cNvPr>
          <p:cNvPicPr>
            <a:picLocks noChangeAspect="1"/>
          </p:cNvPicPr>
          <p:nvPr/>
        </p:nvPicPr>
        <p:blipFill>
          <a:blip r:embed="rId2"/>
          <a:stretch>
            <a:fillRect/>
          </a:stretch>
        </p:blipFill>
        <p:spPr>
          <a:xfrm>
            <a:off x="2339752" y="4054044"/>
            <a:ext cx="4212701" cy="1579001"/>
          </a:xfrm>
          <a:prstGeom prst="rect">
            <a:avLst/>
          </a:prstGeom>
        </p:spPr>
      </p:pic>
    </p:spTree>
    <p:extLst>
      <p:ext uri="{BB962C8B-B14F-4D97-AF65-F5344CB8AC3E}">
        <p14:creationId xmlns:p14="http://schemas.microsoft.com/office/powerpoint/2010/main" val="196626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514" y="1419226"/>
            <a:ext cx="7886700" cy="3263503"/>
          </a:xfrm>
        </p:spPr>
        <p:txBody>
          <a:bodyPr>
            <a:normAutofit/>
          </a:bodyPr>
          <a:lstStyle/>
          <a:p>
            <a:pPr marL="257810" lvl="1" indent="0">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镜面反射</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反射定律</a:t>
            </a:r>
            <a:endParaRPr lang="en-US" altLang="zh-CN" sz="2400" b="1" dirty="0">
              <a:effectLst/>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对一般非理想镜面的光滑表面，反射光集中在一个方向范围内，并且反射定律决定的反射方向光强最大。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物体表面越光滑，镜面反射光就越集中于以反射定律决定的反射方向为中心的更小的一个角度范围内，超出这个范围镜面反射光将迅速衰减。</a:t>
            </a:r>
            <a:endParaRPr lang="zh-CN" altLang="en-US" sz="2400" b="1" dirty="0"/>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5" name="Picture 4">
            <a:extLst>
              <a:ext uri="{FF2B5EF4-FFF2-40B4-BE49-F238E27FC236}">
                <a16:creationId xmlns:a16="http://schemas.microsoft.com/office/drawing/2014/main" id="{E4AA494A-7819-49EF-86CB-8EAEE44734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2000"/>
          <a:stretch>
            <a:fillRect/>
          </a:stretch>
        </p:blipFill>
        <p:spPr bwMode="auto">
          <a:xfrm>
            <a:off x="971600" y="3945187"/>
            <a:ext cx="3182888" cy="2893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D024099-ABF5-4AA5-8500-15245A19E399}"/>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2137" y="4089203"/>
            <a:ext cx="3194756" cy="2428875"/>
          </a:xfrm>
          <a:prstGeom prst="rect">
            <a:avLst/>
          </a:prstGeom>
          <a:solidFill>
            <a:schemeClr val="tx1"/>
          </a:solidFill>
          <a:ln>
            <a:noFill/>
          </a:ln>
          <a:effectLst/>
          <a:extLs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2579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257810" lvl="1" indent="0">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镜面反射</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反射定律</a:t>
            </a:r>
            <a:endParaRPr lang="zh-CN" altLang="en-US" sz="2400" b="1" dirty="0">
              <a:effectLst/>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与法向、光照方向、观察方向有关</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5" name="Picture 4">
            <a:extLst>
              <a:ext uri="{FF2B5EF4-FFF2-40B4-BE49-F238E27FC236}">
                <a16:creationId xmlns:a16="http://schemas.microsoft.com/office/drawing/2014/main" id="{C40F74CE-F520-4BC3-A676-3931BFE54C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22400"/>
          <a:stretch>
            <a:fillRect/>
          </a:stretch>
        </p:blipFill>
        <p:spPr bwMode="auto">
          <a:xfrm>
            <a:off x="3381022" y="4251335"/>
            <a:ext cx="2381956" cy="184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5">
            <a:extLst>
              <a:ext uri="{FF2B5EF4-FFF2-40B4-BE49-F238E27FC236}">
                <a16:creationId xmlns:a16="http://schemas.microsoft.com/office/drawing/2014/main" id="{1170EE22-713C-487C-8D6D-2F7F155F466E}"/>
              </a:ext>
            </a:extLst>
          </p:cNvPr>
          <p:cNvSpPr txBox="1">
            <a:spLocks noChangeArrowheads="1"/>
          </p:cNvSpPr>
          <p:nvPr/>
        </p:nvSpPr>
        <p:spPr bwMode="auto">
          <a:xfrm>
            <a:off x="5815190" y="5007482"/>
            <a:ext cx="295786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00000"/>
              </a:lnSpc>
              <a:spcBef>
                <a:spcPct val="0"/>
              </a:spcBef>
              <a:spcAft>
                <a:spcPct val="0"/>
              </a:spcAft>
            </a:pPr>
            <a:r>
              <a:rPr lang="en-US" altLang="zh-CN" sz="3200" b="0" i="0" dirty="0">
                <a:solidFill>
                  <a:schemeClr val="tx1"/>
                </a:solidFill>
                <a:effectLst/>
                <a:latin typeface="Times New Roman" panose="02020603050405020304" pitchFamily="18" charset="0"/>
                <a:ea typeface="SimSun" panose="02010600030101010101" pitchFamily="2" charset="-122"/>
                <a:sym typeface="Symbol" panose="05050102010706020507" pitchFamily="18" charset="2"/>
              </a:rPr>
              <a:t></a:t>
            </a:r>
            <a:r>
              <a:rPr lang="en-US" altLang="zh-CN" sz="3200" b="0" i="0" baseline="-25000" dirty="0">
                <a:solidFill>
                  <a:schemeClr val="tx1"/>
                </a:solidFill>
                <a:effectLst/>
                <a:latin typeface="Times New Roman" panose="02020603050405020304" pitchFamily="18" charset="0"/>
                <a:ea typeface="SimSun" panose="02010600030101010101" pitchFamily="2" charset="-122"/>
                <a:sym typeface="Symbol" panose="05050102010706020507" pitchFamily="18" charset="2"/>
              </a:rPr>
              <a:t>(l)</a:t>
            </a:r>
            <a:r>
              <a:rPr lang="en-US" altLang="zh-CN" sz="3200" b="0" i="0" baseline="-25000" dirty="0" err="1">
                <a:solidFill>
                  <a:schemeClr val="tx1"/>
                </a:solidFill>
                <a:effectLst/>
                <a:latin typeface="Times New Roman" panose="02020603050405020304" pitchFamily="18" charset="0"/>
                <a:ea typeface="SimSun" panose="02010600030101010101" pitchFamily="2" charset="-122"/>
                <a:sym typeface="Symbol" panose="05050102010706020507" pitchFamily="18" charset="2"/>
              </a:rPr>
              <a:t>ight</a:t>
            </a:r>
            <a:r>
              <a:rPr lang="en-US" altLang="zh-CN" sz="3200" b="0" i="0" dirty="0">
                <a:solidFill>
                  <a:schemeClr val="tx1"/>
                </a:solidFill>
                <a:effectLst/>
                <a:latin typeface="Times New Roman" panose="02020603050405020304" pitchFamily="18" charset="0"/>
                <a:ea typeface="SimSun" panose="02010600030101010101" pitchFamily="2" charset="-122"/>
                <a:sym typeface="Symbol" panose="05050102010706020507" pitchFamily="18" charset="2"/>
              </a:rPr>
              <a:t> = </a:t>
            </a:r>
            <a:r>
              <a:rPr lang="en-US" altLang="zh-CN" sz="3200" b="0" i="0" baseline="-25000" dirty="0">
                <a:solidFill>
                  <a:schemeClr val="tx1"/>
                </a:solidFill>
                <a:effectLst/>
                <a:latin typeface="Times New Roman" panose="02020603050405020304" pitchFamily="18" charset="0"/>
                <a:ea typeface="SimSun" panose="02010600030101010101" pitchFamily="2" charset="-122"/>
                <a:sym typeface="Symbol" panose="05050102010706020507" pitchFamily="18" charset="2"/>
              </a:rPr>
              <a:t>(r)</a:t>
            </a:r>
            <a:r>
              <a:rPr lang="en-US" altLang="zh-CN" sz="3200" b="0" i="0" baseline="-25000" dirty="0" err="1">
                <a:solidFill>
                  <a:schemeClr val="tx1"/>
                </a:solidFill>
                <a:effectLst/>
                <a:latin typeface="Times New Roman" panose="02020603050405020304" pitchFamily="18" charset="0"/>
                <a:ea typeface="SimSun" panose="02010600030101010101" pitchFamily="2" charset="-122"/>
                <a:sym typeface="Symbol" panose="05050102010706020507" pitchFamily="18" charset="2"/>
              </a:rPr>
              <a:t>eflection</a:t>
            </a:r>
            <a:endParaRPr lang="en-US" altLang="zh-CN" sz="3200" b="0" i="0" dirty="0">
              <a:solidFill>
                <a:schemeClr val="tx1"/>
              </a:solidFill>
              <a:effectLst/>
              <a:latin typeface="Times New Roman" panose="02020603050405020304" pitchFamily="18" charset="0"/>
              <a:ea typeface="SimSun" panose="02010600030101010101" pitchFamily="2" charset="-122"/>
              <a:sym typeface="Symbol" panose="05050102010706020507" pitchFamily="18" charset="2"/>
            </a:endParaRPr>
          </a:p>
        </p:txBody>
      </p:sp>
    </p:spTree>
    <p:extLst>
      <p:ext uri="{BB962C8B-B14F-4D97-AF65-F5344CB8AC3E}">
        <p14:creationId xmlns:p14="http://schemas.microsoft.com/office/powerpoint/2010/main" val="2670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257810" lvl="1" indent="0">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镜面反射</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反射定律</a:t>
            </a:r>
            <a:endParaRPr lang="zh-CN" altLang="en-US" sz="2400" b="1" dirty="0">
              <a:effectLst/>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与法向、光照方向、观察方向有关</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9" name="图片 8">
            <a:extLst>
              <a:ext uri="{FF2B5EF4-FFF2-40B4-BE49-F238E27FC236}">
                <a16:creationId xmlns:a16="http://schemas.microsoft.com/office/drawing/2014/main" id="{07B731C6-E059-423A-919F-18DDB1E2C1EF}"/>
              </a:ext>
            </a:extLst>
          </p:cNvPr>
          <p:cNvPicPr>
            <a:picLocks noChangeAspect="1"/>
          </p:cNvPicPr>
          <p:nvPr/>
        </p:nvPicPr>
        <p:blipFill>
          <a:blip r:embed="rId2"/>
          <a:stretch>
            <a:fillRect/>
          </a:stretch>
        </p:blipFill>
        <p:spPr>
          <a:xfrm>
            <a:off x="4211960" y="4005064"/>
            <a:ext cx="4753607" cy="2296850"/>
          </a:xfrm>
          <a:prstGeom prst="rect">
            <a:avLst/>
          </a:prstGeom>
        </p:spPr>
      </p:pic>
      <p:pic>
        <p:nvPicPr>
          <p:cNvPr id="13" name="图片 12">
            <a:extLst>
              <a:ext uri="{FF2B5EF4-FFF2-40B4-BE49-F238E27FC236}">
                <a16:creationId xmlns:a16="http://schemas.microsoft.com/office/drawing/2014/main" id="{680AFE2A-9E2D-444A-B0EC-E3F501D9A480}"/>
              </a:ext>
            </a:extLst>
          </p:cNvPr>
          <p:cNvPicPr>
            <a:picLocks noChangeAspect="1"/>
          </p:cNvPicPr>
          <p:nvPr/>
        </p:nvPicPr>
        <p:blipFill>
          <a:blip r:embed="rId3"/>
          <a:stretch>
            <a:fillRect/>
          </a:stretch>
        </p:blipFill>
        <p:spPr>
          <a:xfrm>
            <a:off x="-1836712" y="4460719"/>
            <a:ext cx="8712968" cy="720079"/>
          </a:xfrm>
          <a:prstGeom prst="rect">
            <a:avLst/>
          </a:prstGeom>
        </p:spPr>
      </p:pic>
      <p:sp>
        <p:nvSpPr>
          <p:cNvPr id="15" name="文本框 14">
            <a:extLst>
              <a:ext uri="{FF2B5EF4-FFF2-40B4-BE49-F238E27FC236}">
                <a16:creationId xmlns:a16="http://schemas.microsoft.com/office/drawing/2014/main" id="{A2A15E4C-4E38-4494-B112-431CDA3D0805}"/>
              </a:ext>
            </a:extLst>
          </p:cNvPr>
          <p:cNvSpPr txBox="1"/>
          <p:nvPr/>
        </p:nvSpPr>
        <p:spPr>
          <a:xfrm>
            <a:off x="908108" y="3246431"/>
            <a:ext cx="5490594" cy="369332"/>
          </a:xfrm>
          <a:prstGeom prst="rect">
            <a:avLst/>
          </a:prstGeom>
          <a:noFill/>
        </p:spPr>
        <p:txBody>
          <a:bodyPr wrap="square">
            <a:spAutoFit/>
          </a:bodyPr>
          <a:lstStyle/>
          <a:p>
            <a:endParaRPr lang="zh-CN" altLang="en-US" dirty="0"/>
          </a:p>
        </p:txBody>
      </p:sp>
      <p:pic>
        <p:nvPicPr>
          <p:cNvPr id="19" name="图片 18">
            <a:extLst>
              <a:ext uri="{FF2B5EF4-FFF2-40B4-BE49-F238E27FC236}">
                <a16:creationId xmlns:a16="http://schemas.microsoft.com/office/drawing/2014/main" id="{04016652-2F0D-487B-9232-FFA674D4C5BE}"/>
              </a:ext>
            </a:extLst>
          </p:cNvPr>
          <p:cNvPicPr>
            <a:picLocks noChangeAspect="1"/>
          </p:cNvPicPr>
          <p:nvPr/>
        </p:nvPicPr>
        <p:blipFill>
          <a:blip r:embed="rId4"/>
          <a:stretch>
            <a:fillRect/>
          </a:stretch>
        </p:blipFill>
        <p:spPr>
          <a:xfrm>
            <a:off x="-2901002" y="5308770"/>
            <a:ext cx="10688708" cy="518390"/>
          </a:xfrm>
          <a:prstGeom prst="rect">
            <a:avLst/>
          </a:prstGeom>
        </p:spPr>
      </p:pic>
    </p:spTree>
    <p:extLst>
      <p:ext uri="{BB962C8B-B14F-4D97-AF65-F5344CB8AC3E}">
        <p14:creationId xmlns:p14="http://schemas.microsoft.com/office/powerpoint/2010/main" val="3475230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257810" lvl="1" indent="0">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镜面反射</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考虑到</a:t>
                </a:r>
                <a14:m>
                  <m:oMath xmlns:m="http://schemas.openxmlformats.org/officeDocument/2006/math">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𝒓</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𝒗</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的情况，实际中常用的是</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ts val="2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𝒓</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𝒗</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sup>
                    </m:s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oMath>
                </a14:m>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在有多个光源</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sub>
                    </m:sSub>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sub>
                    </m:sSub>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b>
                        </m:sSub>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14:m>
                  <m:oMath xmlns:m="http://schemas.openxmlformats.org/officeDocument/2006/math">
                    <m:sSub>
                      <m:sSubPr>
                        <m:ctrlPr>
                          <a:rPr lang="zh-CN" altLang="zh-CN" sz="32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nary>
                      <m:naryPr>
                        <m:chr m:val="∑"/>
                        <m:limLoc m:val="undOv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e>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𝒓</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𝒗</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sSup>
                      </m:e>
                    </m:nary>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sub>
                    </m:sSub>
                  </m:oMath>
                </a14:m>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1495"/>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spTree>
    <p:extLst>
      <p:ext uri="{BB962C8B-B14F-4D97-AF65-F5344CB8AC3E}">
        <p14:creationId xmlns:p14="http://schemas.microsoft.com/office/powerpoint/2010/main" val="82887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4183025" y="1996487"/>
            <a:ext cx="1070722" cy="230029"/>
          </a:xfrm>
          <a:prstGeom prst="rect">
            <a:avLst/>
          </a:prstGeom>
          <a:noFill/>
        </p:spPr>
        <p:txBody>
          <a:bodyPr wrap="square" rtlCol="0">
            <a:normAutofit fontScale="47500" lnSpcReduction="20000"/>
          </a:bodyPr>
          <a:lstStyle/>
          <a:p>
            <a:pPr algn="ctr"/>
            <a:r>
              <a:rPr lang="en-US" altLang="zh-CN" sz="1050" kern="2600" spc="2000">
                <a:solidFill>
                  <a:schemeClr val="dk1"/>
                </a:solidFill>
                <a:uFillTx/>
                <a:latin typeface="Arial" panose="020B0604020202020204" pitchFamily="34" charset="0"/>
                <a:ea typeface="Microsoft YaHei" panose="020B0503020204020204" charset="-122"/>
                <a:cs typeface="Arial" panose="020B0604020202020204" pitchFamily="34" charset="0"/>
              </a:rPr>
              <a:t>ONE</a:t>
            </a:r>
          </a:p>
        </p:txBody>
      </p:sp>
      <p:sp>
        <p:nvSpPr>
          <p:cNvPr id="24" name="标题 23"/>
          <p:cNvSpPr>
            <a:spLocks noGrp="1"/>
          </p:cNvSpPr>
          <p:nvPr>
            <p:ph type="title"/>
            <p:custDataLst>
              <p:tags r:id="rId3"/>
            </p:custDataLst>
          </p:nvPr>
        </p:nvSpPr>
        <p:spPr>
          <a:xfrm>
            <a:off x="3907790" y="2698750"/>
            <a:ext cx="5087620" cy="907415"/>
          </a:xfrm>
        </p:spPr>
        <p:txBody>
          <a:bodyPr wrap="square" lIns="67500" tIns="35100" rIns="67500" bIns="35100">
            <a:normAutofit/>
          </a:bodyPr>
          <a:lstStyle/>
          <a:p>
            <a:pPr marL="0" indent="0" algn="ctr">
              <a:lnSpc>
                <a:spcPct val="120000"/>
              </a:lnSpc>
              <a:spcBef>
                <a:spcPts val="0"/>
              </a:spcBef>
              <a:spcAft>
                <a:spcPts val="0"/>
              </a:spcAft>
              <a:buSzPct val="100000"/>
              <a:buNone/>
            </a:pPr>
            <a:r>
              <a:rPr lang="zh-CN" altLang="en-US" sz="3200" u="none" strike="noStrike" baseline="0" dirty="0">
                <a:solidFill>
                  <a:schemeClr val="accent1"/>
                </a:solidFill>
                <a:uLnTx/>
                <a:uFillTx/>
              </a:rPr>
              <a:t>第七章 简单光照模型</a:t>
            </a:r>
            <a:endParaRPr sz="3200" b="1" u="none" strike="noStrike" baseline="0" dirty="0">
              <a:solidFill>
                <a:schemeClr val="accent1"/>
              </a:solidFill>
              <a:uLnTx/>
              <a:uFillTx/>
            </a:endParaRPr>
          </a:p>
        </p:txBody>
      </p:sp>
      <p:sp>
        <p:nvSpPr>
          <p:cNvPr id="25" name="文本框 24"/>
          <p:cNvSpPr txBox="1"/>
          <p:nvPr>
            <p:custDataLst>
              <p:tags r:id="rId4"/>
            </p:custDataLst>
          </p:nvPr>
        </p:nvSpPr>
        <p:spPr>
          <a:xfrm>
            <a:off x="2885688" y="2653343"/>
            <a:ext cx="966778" cy="998117"/>
          </a:xfrm>
          <a:prstGeom prst="rect">
            <a:avLst/>
          </a:prstGeom>
          <a:noFill/>
        </p:spPr>
        <p:txBody>
          <a:bodyPr wrap="square" lIns="67500" tIns="35100" rIns="67500" bIns="35100" rtlCol="0" anchor="ctr">
            <a:normAutofit/>
          </a:bodyPr>
          <a:lstStyle/>
          <a:p>
            <a:pPr algn="ctr"/>
            <a:r>
              <a:rPr lang="en-US" altLang="zh-CN" sz="6000">
                <a:solidFill>
                  <a:schemeClr val="accent6"/>
                </a:solidFill>
              </a:rPr>
              <a:t>1</a:t>
            </a:r>
          </a:p>
        </p:txBody>
      </p:sp>
      <p:sp>
        <p:nvSpPr>
          <p:cNvPr id="2" name="剪去单角的矩形 1"/>
          <p:cNvSpPr/>
          <p:nvPr/>
        </p:nvSpPr>
        <p:spPr>
          <a:xfrm>
            <a:off x="4687570" y="5157470"/>
            <a:ext cx="3528695" cy="1224280"/>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1" dirty="0">
                <a:solidFill>
                  <a:srgbClr val="FF0000"/>
                </a:solidFill>
              </a:rPr>
              <a:t>思考一下</a:t>
            </a:r>
            <a:r>
              <a:rPr lang="zh-CN" altLang="en-US" dirty="0">
                <a:solidFill>
                  <a:srgbClr val="FF0000"/>
                </a:solidFill>
              </a:rPr>
              <a:t>：这部分内容应该在管线什么位置</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257810" lvl="1" indent="0">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环境光</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在实际环境中，往往存在着光在物体之间多次反射，最终达到平衡而产生的一种均匀的照明光线，通常称为环境光。</a:t>
            </a:r>
            <a:endParaRPr lang="zh-CN" altLang="en-US" sz="2000" dirty="0"/>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spTree>
    <p:extLst>
      <p:ext uri="{BB962C8B-B14F-4D97-AF65-F5344CB8AC3E}">
        <p14:creationId xmlns:p14="http://schemas.microsoft.com/office/powerpoint/2010/main" val="305542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257810" lvl="1" indent="0">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环境光</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sp>
        <p:nvSpPr>
          <p:cNvPr id="6" name="文本框 5">
            <a:extLst>
              <a:ext uri="{FF2B5EF4-FFF2-40B4-BE49-F238E27FC236}">
                <a16:creationId xmlns:a16="http://schemas.microsoft.com/office/drawing/2014/main" id="{1565EAEE-6A22-4103-9B59-357D24ECD98C}"/>
              </a:ext>
            </a:extLst>
          </p:cNvPr>
          <p:cNvSpPr txBox="1"/>
          <p:nvPr/>
        </p:nvSpPr>
        <p:spPr>
          <a:xfrm>
            <a:off x="913731" y="3068960"/>
            <a:ext cx="6696744" cy="1200329"/>
          </a:xfrm>
          <a:prstGeom prst="rect">
            <a:avLst/>
          </a:prstGeom>
          <a:noFill/>
        </p:spPr>
        <p:txBody>
          <a:bodyPr wrap="square">
            <a:spAutoFit/>
          </a:bodyPr>
          <a:lstStyle/>
          <a:p>
            <a:r>
              <a:rPr lang="en-US" altLang="zh-CN" sz="2400" dirty="0"/>
              <a:t>1</a:t>
            </a:r>
            <a:r>
              <a:rPr lang="zh-CN" altLang="en-US" sz="2400" dirty="0"/>
              <a:t>）环境光与光源的方向、位置没有关系；</a:t>
            </a:r>
            <a:endParaRPr lang="en-US" altLang="zh-CN" sz="2400" dirty="0"/>
          </a:p>
          <a:p>
            <a:r>
              <a:rPr lang="en-US" altLang="zh-CN" sz="2400" dirty="0"/>
              <a:t>2</a:t>
            </a:r>
            <a:r>
              <a:rPr lang="zh-CN" altLang="en-US" sz="2400" dirty="0"/>
              <a:t>）环境光没有位置或方向上的特征，只有一个颜色亮度值，强度不会衰减。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3EAA73D-F094-410D-AE88-DE7611D224BD}"/>
                  </a:ext>
                </a:extLst>
              </p:cNvPr>
              <p:cNvSpPr txBox="1"/>
              <p:nvPr/>
            </p:nvSpPr>
            <p:spPr>
              <a:xfrm>
                <a:off x="1187624" y="4509120"/>
                <a:ext cx="62788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𝑒</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𝑎</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𝑎</m:t>
                          </m:r>
                        </m:sub>
                      </m:sSub>
                    </m:oMath>
                  </m:oMathPara>
                </a14:m>
                <a:endParaRPr lang="zh-CN" altLang="en-US" dirty="0"/>
              </a:p>
            </p:txBody>
          </p:sp>
        </mc:Choice>
        <mc:Fallback xmlns="">
          <p:sp>
            <p:nvSpPr>
              <p:cNvPr id="7" name="文本框 6">
                <a:extLst>
                  <a:ext uri="{FF2B5EF4-FFF2-40B4-BE49-F238E27FC236}">
                    <a16:creationId xmlns:a16="http://schemas.microsoft.com/office/drawing/2014/main" id="{D3EAA73D-F094-410D-AE88-DE7611D224BD}"/>
                  </a:ext>
                </a:extLst>
              </p:cNvPr>
              <p:cNvSpPr txBox="1">
                <a:spLocks noRot="1" noChangeAspect="1" noMove="1" noResize="1" noEditPoints="1" noAdjustHandles="1" noChangeArrowheads="1" noChangeShapeType="1" noTextEdit="1"/>
              </p:cNvSpPr>
              <p:nvPr/>
            </p:nvSpPr>
            <p:spPr>
              <a:xfrm>
                <a:off x="1187624" y="4509120"/>
                <a:ext cx="6278835" cy="369332"/>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8400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4634" y="1797248"/>
            <a:ext cx="7886700" cy="3263503"/>
          </a:xfrm>
        </p:spPr>
        <p:txBody>
          <a:bodyPr>
            <a:normAutofit/>
          </a:bodyPr>
          <a:lstStyle/>
          <a:p>
            <a:pPr marL="257810" lvl="1" indent="0">
              <a:buNone/>
            </a:pP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Phong</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模型</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光照效果与许多因素有关，如物体的材质类型、物体表面法线方向、物体相对于光源的位置以及场景中不同形状、颜色及位置的光源。</a:t>
            </a:r>
            <a:endParaRPr lang="zh-CN" altLang="en-US" sz="2000" dirty="0"/>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8" name="图片 7">
            <a:extLst>
              <a:ext uri="{FF2B5EF4-FFF2-40B4-BE49-F238E27FC236}">
                <a16:creationId xmlns:a16="http://schemas.microsoft.com/office/drawing/2014/main" id="{B586CAA4-2711-4DB7-8245-A2DEF613017D}"/>
              </a:ext>
            </a:extLst>
          </p:cNvPr>
          <p:cNvPicPr>
            <a:picLocks noChangeAspect="1"/>
          </p:cNvPicPr>
          <p:nvPr/>
        </p:nvPicPr>
        <p:blipFill>
          <a:blip r:embed="rId3"/>
          <a:stretch>
            <a:fillRect/>
          </a:stretch>
        </p:blipFill>
        <p:spPr>
          <a:xfrm>
            <a:off x="5350713" y="3190484"/>
            <a:ext cx="3632585" cy="3207235"/>
          </a:xfrm>
          <a:prstGeom prst="rect">
            <a:avLst/>
          </a:prstGeom>
        </p:spPr>
      </p:pic>
      <p:grpSp>
        <p:nvGrpSpPr>
          <p:cNvPr id="6" name="Group 17">
            <a:extLst>
              <a:ext uri="{FF2B5EF4-FFF2-40B4-BE49-F238E27FC236}">
                <a16:creationId xmlns:a16="http://schemas.microsoft.com/office/drawing/2014/main" id="{833B877C-8DD7-400E-AABB-40074FB94C75}"/>
              </a:ext>
            </a:extLst>
          </p:cNvPr>
          <p:cNvGrpSpPr/>
          <p:nvPr/>
        </p:nvGrpSpPr>
        <p:grpSpPr bwMode="auto">
          <a:xfrm>
            <a:off x="-127330" y="3861048"/>
            <a:ext cx="5221111" cy="2773363"/>
            <a:chOff x="2500" y="2304"/>
            <a:chExt cx="3700" cy="1747"/>
          </a:xfrm>
        </p:grpSpPr>
        <p:sp>
          <p:nvSpPr>
            <p:cNvPr id="9" name="Arc 2">
              <a:extLst>
                <a:ext uri="{FF2B5EF4-FFF2-40B4-BE49-F238E27FC236}">
                  <a16:creationId xmlns:a16="http://schemas.microsoft.com/office/drawing/2014/main" id="{0A5C8A04-8EC0-49F3-8E16-15B928E5DFAE}"/>
                </a:ext>
              </a:extLst>
            </p:cNvPr>
            <p:cNvSpPr/>
            <p:nvPr/>
          </p:nvSpPr>
          <p:spPr bwMode="auto">
            <a:xfrm>
              <a:off x="3706" y="2815"/>
              <a:ext cx="1080" cy="497"/>
            </a:xfrm>
            <a:custGeom>
              <a:avLst/>
              <a:gdLst>
                <a:gd name="G0" fmla="+- 21600 0 0"/>
                <a:gd name="G1" fmla="+- 21600 0 0"/>
                <a:gd name="G2" fmla="+- 21600 0 0"/>
                <a:gd name="T0" fmla="*/ 1 w 43200"/>
                <a:gd name="T1" fmla="*/ 21766 h 21766"/>
                <a:gd name="T2" fmla="*/ 43200 w 43200"/>
                <a:gd name="T3" fmla="*/ 21600 h 21766"/>
                <a:gd name="T4" fmla="*/ 21600 w 43200"/>
                <a:gd name="T5" fmla="*/ 21600 h 21766"/>
              </a:gdLst>
              <a:ahLst/>
              <a:cxnLst>
                <a:cxn ang="0">
                  <a:pos x="T0" y="T1"/>
                </a:cxn>
                <a:cxn ang="0">
                  <a:pos x="T2" y="T3"/>
                </a:cxn>
                <a:cxn ang="0">
                  <a:pos x="T4" y="T5"/>
                </a:cxn>
              </a:cxnLst>
              <a:rect l="0" t="0" r="r" b="b"/>
              <a:pathLst>
                <a:path w="43200" h="21766" fill="none" extrusionOk="0">
                  <a:moveTo>
                    <a:pt x="0" y="21766"/>
                  </a:moveTo>
                  <a:cubicBezTo>
                    <a:pt x="0" y="21710"/>
                    <a:pt x="0" y="21655"/>
                    <a:pt x="0" y="21600"/>
                  </a:cubicBezTo>
                  <a:cubicBezTo>
                    <a:pt x="0" y="9670"/>
                    <a:pt x="9670" y="0"/>
                    <a:pt x="21600" y="0"/>
                  </a:cubicBezTo>
                  <a:cubicBezTo>
                    <a:pt x="33529" y="-1"/>
                    <a:pt x="43199" y="9670"/>
                    <a:pt x="43200" y="21599"/>
                  </a:cubicBezTo>
                </a:path>
                <a:path w="43200" h="21766" stroke="0" extrusionOk="0">
                  <a:moveTo>
                    <a:pt x="0" y="21766"/>
                  </a:moveTo>
                  <a:cubicBezTo>
                    <a:pt x="0" y="21710"/>
                    <a:pt x="0" y="21655"/>
                    <a:pt x="0" y="21600"/>
                  </a:cubicBezTo>
                  <a:cubicBezTo>
                    <a:pt x="0" y="9670"/>
                    <a:pt x="9670" y="0"/>
                    <a:pt x="21600" y="0"/>
                  </a:cubicBezTo>
                  <a:cubicBezTo>
                    <a:pt x="33529" y="-1"/>
                    <a:pt x="43199" y="9670"/>
                    <a:pt x="43200" y="21599"/>
                  </a:cubicBezTo>
                  <a:lnTo>
                    <a:pt x="21600" y="21600"/>
                  </a:lnTo>
                  <a:close/>
                </a:path>
              </a:pathLst>
            </a:custGeom>
            <a:solidFill>
              <a:srgbClr val="99FF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3">
              <a:extLst>
                <a:ext uri="{FF2B5EF4-FFF2-40B4-BE49-F238E27FC236}">
                  <a16:creationId xmlns:a16="http://schemas.microsoft.com/office/drawing/2014/main" id="{066BDE3E-FB93-4192-8C3A-E216868CB209}"/>
                </a:ext>
              </a:extLst>
            </p:cNvPr>
            <p:cNvSpPr/>
            <p:nvPr/>
          </p:nvSpPr>
          <p:spPr bwMode="auto">
            <a:xfrm>
              <a:off x="3942" y="3024"/>
              <a:ext cx="594" cy="273"/>
            </a:xfrm>
            <a:custGeom>
              <a:avLst/>
              <a:gdLst>
                <a:gd name="G0" fmla="+- 21600 0 0"/>
                <a:gd name="G1" fmla="+- 21600 0 0"/>
                <a:gd name="G2" fmla="+- 21600 0 0"/>
                <a:gd name="T0" fmla="*/ 1 w 43200"/>
                <a:gd name="T1" fmla="*/ 21766 h 21766"/>
                <a:gd name="T2" fmla="*/ 43200 w 43200"/>
                <a:gd name="T3" fmla="*/ 21600 h 21766"/>
                <a:gd name="T4" fmla="*/ 21600 w 43200"/>
                <a:gd name="T5" fmla="*/ 21600 h 21766"/>
              </a:gdLst>
              <a:ahLst/>
              <a:cxnLst>
                <a:cxn ang="0">
                  <a:pos x="T0" y="T1"/>
                </a:cxn>
                <a:cxn ang="0">
                  <a:pos x="T2" y="T3"/>
                </a:cxn>
                <a:cxn ang="0">
                  <a:pos x="T4" y="T5"/>
                </a:cxn>
              </a:cxnLst>
              <a:rect l="0" t="0" r="r" b="b"/>
              <a:pathLst>
                <a:path w="43200" h="21766" fill="none" extrusionOk="0">
                  <a:moveTo>
                    <a:pt x="0" y="21766"/>
                  </a:moveTo>
                  <a:cubicBezTo>
                    <a:pt x="0" y="21710"/>
                    <a:pt x="0" y="21655"/>
                    <a:pt x="0" y="21600"/>
                  </a:cubicBezTo>
                  <a:cubicBezTo>
                    <a:pt x="0" y="9670"/>
                    <a:pt x="9670" y="0"/>
                    <a:pt x="21600" y="0"/>
                  </a:cubicBezTo>
                  <a:cubicBezTo>
                    <a:pt x="33529" y="-1"/>
                    <a:pt x="43199" y="9670"/>
                    <a:pt x="43200" y="21599"/>
                  </a:cubicBezTo>
                </a:path>
                <a:path w="43200" h="21766" stroke="0" extrusionOk="0">
                  <a:moveTo>
                    <a:pt x="0" y="21766"/>
                  </a:moveTo>
                  <a:cubicBezTo>
                    <a:pt x="0" y="21710"/>
                    <a:pt x="0" y="21655"/>
                    <a:pt x="0" y="21600"/>
                  </a:cubicBezTo>
                  <a:cubicBezTo>
                    <a:pt x="0" y="9670"/>
                    <a:pt x="9670" y="0"/>
                    <a:pt x="21600" y="0"/>
                  </a:cubicBezTo>
                  <a:cubicBezTo>
                    <a:pt x="33529" y="-1"/>
                    <a:pt x="43199" y="9670"/>
                    <a:pt x="43200" y="21599"/>
                  </a:cubicBezTo>
                  <a:lnTo>
                    <a:pt x="21600" y="21600"/>
                  </a:lnTo>
                  <a:close/>
                </a:path>
              </a:pathLst>
            </a:custGeom>
            <a:solidFill>
              <a:srgbClr val="FF7C8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rc 4">
              <a:extLst>
                <a:ext uri="{FF2B5EF4-FFF2-40B4-BE49-F238E27FC236}">
                  <a16:creationId xmlns:a16="http://schemas.microsoft.com/office/drawing/2014/main" id="{CCABDF70-2606-4252-9149-AB3FA6E3275E}"/>
                </a:ext>
              </a:extLst>
            </p:cNvPr>
            <p:cNvSpPr/>
            <p:nvPr/>
          </p:nvSpPr>
          <p:spPr bwMode="auto">
            <a:xfrm>
              <a:off x="4050" y="3120"/>
              <a:ext cx="370" cy="192"/>
            </a:xfrm>
            <a:custGeom>
              <a:avLst/>
              <a:gdLst>
                <a:gd name="G0" fmla="+- 21600 0 0"/>
                <a:gd name="G1" fmla="+- 21600 0 0"/>
                <a:gd name="G2" fmla="+- 21600 0 0"/>
                <a:gd name="T0" fmla="*/ 1 w 43200"/>
                <a:gd name="T1" fmla="*/ 21766 h 21766"/>
                <a:gd name="T2" fmla="*/ 43200 w 43200"/>
                <a:gd name="T3" fmla="*/ 21600 h 21766"/>
                <a:gd name="T4" fmla="*/ 21600 w 43200"/>
                <a:gd name="T5" fmla="*/ 21600 h 21766"/>
              </a:gdLst>
              <a:ahLst/>
              <a:cxnLst>
                <a:cxn ang="0">
                  <a:pos x="T0" y="T1"/>
                </a:cxn>
                <a:cxn ang="0">
                  <a:pos x="T2" y="T3"/>
                </a:cxn>
                <a:cxn ang="0">
                  <a:pos x="T4" y="T5"/>
                </a:cxn>
              </a:cxnLst>
              <a:rect l="0" t="0" r="r" b="b"/>
              <a:pathLst>
                <a:path w="43200" h="21766" fill="none" extrusionOk="0">
                  <a:moveTo>
                    <a:pt x="0" y="21766"/>
                  </a:moveTo>
                  <a:cubicBezTo>
                    <a:pt x="0" y="21710"/>
                    <a:pt x="0" y="21655"/>
                    <a:pt x="0" y="21600"/>
                  </a:cubicBezTo>
                  <a:cubicBezTo>
                    <a:pt x="0" y="9670"/>
                    <a:pt x="9670" y="0"/>
                    <a:pt x="21600" y="0"/>
                  </a:cubicBezTo>
                  <a:cubicBezTo>
                    <a:pt x="33529" y="-1"/>
                    <a:pt x="43199" y="9670"/>
                    <a:pt x="43200" y="21599"/>
                  </a:cubicBezTo>
                </a:path>
                <a:path w="43200" h="21766" stroke="0" extrusionOk="0">
                  <a:moveTo>
                    <a:pt x="0" y="21766"/>
                  </a:moveTo>
                  <a:cubicBezTo>
                    <a:pt x="0" y="21710"/>
                    <a:pt x="0" y="21655"/>
                    <a:pt x="0" y="21600"/>
                  </a:cubicBezTo>
                  <a:cubicBezTo>
                    <a:pt x="0" y="9670"/>
                    <a:pt x="9670" y="0"/>
                    <a:pt x="21600" y="0"/>
                  </a:cubicBezTo>
                  <a:cubicBezTo>
                    <a:pt x="33529" y="-1"/>
                    <a:pt x="43199" y="9670"/>
                    <a:pt x="43200" y="21599"/>
                  </a:cubicBezTo>
                  <a:lnTo>
                    <a:pt x="21600" y="21600"/>
                  </a:lnTo>
                  <a:close/>
                </a:path>
              </a:pathLst>
            </a:custGeom>
            <a:solidFill>
              <a:srgbClr val="FFFF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7">
              <a:extLst>
                <a:ext uri="{FF2B5EF4-FFF2-40B4-BE49-F238E27FC236}">
                  <a16:creationId xmlns:a16="http://schemas.microsoft.com/office/drawing/2014/main" id="{60A82ED9-C7DD-4F28-9F3E-8B899CCB4D96}"/>
                </a:ext>
              </a:extLst>
            </p:cNvPr>
            <p:cNvSpPr/>
            <p:nvPr/>
          </p:nvSpPr>
          <p:spPr bwMode="auto">
            <a:xfrm>
              <a:off x="2970" y="3360"/>
              <a:ext cx="3132" cy="691"/>
            </a:xfrm>
            <a:custGeom>
              <a:avLst/>
              <a:gdLst>
                <a:gd name="T0" fmla="*/ 0 w 2784"/>
                <a:gd name="T1" fmla="*/ 0 h 691"/>
                <a:gd name="T2" fmla="*/ 2784 w 2784"/>
                <a:gd name="T3" fmla="*/ 0 h 691"/>
                <a:gd name="T4" fmla="*/ 2784 w 2784"/>
                <a:gd name="T5" fmla="*/ 288 h 691"/>
                <a:gd name="T6" fmla="*/ 2592 w 2784"/>
                <a:gd name="T7" fmla="*/ 480 h 691"/>
                <a:gd name="T8" fmla="*/ 2352 w 2784"/>
                <a:gd name="T9" fmla="*/ 336 h 691"/>
                <a:gd name="T10" fmla="*/ 2064 w 2784"/>
                <a:gd name="T11" fmla="*/ 576 h 691"/>
                <a:gd name="T12" fmla="*/ 1728 w 2784"/>
                <a:gd name="T13" fmla="*/ 480 h 691"/>
                <a:gd name="T14" fmla="*/ 1542 w 2784"/>
                <a:gd name="T15" fmla="*/ 443 h 691"/>
                <a:gd name="T16" fmla="*/ 1316 w 2784"/>
                <a:gd name="T17" fmla="*/ 691 h 691"/>
                <a:gd name="T18" fmla="*/ 1019 w 2784"/>
                <a:gd name="T19" fmla="*/ 537 h 691"/>
                <a:gd name="T20" fmla="*/ 849 w 2784"/>
                <a:gd name="T21" fmla="*/ 520 h 691"/>
                <a:gd name="T22" fmla="*/ 672 w 2784"/>
                <a:gd name="T23" fmla="*/ 624 h 691"/>
                <a:gd name="T24" fmla="*/ 384 w 2784"/>
                <a:gd name="T25" fmla="*/ 336 h 691"/>
                <a:gd name="T26" fmla="*/ 48 w 2784"/>
                <a:gd name="T27" fmla="*/ 432 h 691"/>
                <a:gd name="T28" fmla="*/ 0 w 2784"/>
                <a:gd name="T29" fmla="*/ 144 h 691"/>
                <a:gd name="T30" fmla="*/ 0 w 2784"/>
                <a:gd name="T3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84" h="691">
                  <a:moveTo>
                    <a:pt x="0" y="0"/>
                  </a:moveTo>
                  <a:lnTo>
                    <a:pt x="2784" y="0"/>
                  </a:lnTo>
                  <a:lnTo>
                    <a:pt x="2784" y="288"/>
                  </a:lnTo>
                  <a:lnTo>
                    <a:pt x="2592" y="480"/>
                  </a:lnTo>
                  <a:lnTo>
                    <a:pt x="2352" y="336"/>
                  </a:lnTo>
                  <a:lnTo>
                    <a:pt x="2064" y="576"/>
                  </a:lnTo>
                  <a:lnTo>
                    <a:pt x="1728" y="480"/>
                  </a:lnTo>
                  <a:lnTo>
                    <a:pt x="1542" y="443"/>
                  </a:lnTo>
                  <a:lnTo>
                    <a:pt x="1316" y="691"/>
                  </a:lnTo>
                  <a:lnTo>
                    <a:pt x="1019" y="537"/>
                  </a:lnTo>
                  <a:lnTo>
                    <a:pt x="849" y="520"/>
                  </a:lnTo>
                  <a:lnTo>
                    <a:pt x="672" y="624"/>
                  </a:lnTo>
                  <a:lnTo>
                    <a:pt x="384" y="336"/>
                  </a:lnTo>
                  <a:lnTo>
                    <a:pt x="48" y="432"/>
                  </a:lnTo>
                  <a:lnTo>
                    <a:pt x="0" y="144"/>
                  </a:lnTo>
                  <a:lnTo>
                    <a:pt x="0" y="0"/>
                  </a:lnTo>
                  <a:close/>
                </a:path>
              </a:pathLst>
            </a:cu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8">
              <a:extLst>
                <a:ext uri="{FF2B5EF4-FFF2-40B4-BE49-F238E27FC236}">
                  <a16:creationId xmlns:a16="http://schemas.microsoft.com/office/drawing/2014/main" id="{F8F94D85-BBA9-411C-A23A-0A7C6D0416CC}"/>
                </a:ext>
              </a:extLst>
            </p:cNvPr>
            <p:cNvSpPr>
              <a:spLocks noChangeShapeType="1"/>
            </p:cNvSpPr>
            <p:nvPr/>
          </p:nvSpPr>
          <p:spPr bwMode="auto">
            <a:xfrm>
              <a:off x="2970" y="3360"/>
              <a:ext cx="3132"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9">
              <a:extLst>
                <a:ext uri="{FF2B5EF4-FFF2-40B4-BE49-F238E27FC236}">
                  <a16:creationId xmlns:a16="http://schemas.microsoft.com/office/drawing/2014/main" id="{946F79F0-9319-4D34-AC4C-063B8A32A0A5}"/>
                </a:ext>
              </a:extLst>
            </p:cNvPr>
            <p:cNvSpPr/>
            <p:nvPr/>
          </p:nvSpPr>
          <p:spPr bwMode="auto">
            <a:xfrm>
              <a:off x="2500" y="2304"/>
              <a:ext cx="1738" cy="1019"/>
            </a:xfrm>
            <a:custGeom>
              <a:avLst/>
              <a:gdLst>
                <a:gd name="T0" fmla="*/ 1545 w 1545"/>
                <a:gd name="T1" fmla="*/ 992 h 1019"/>
                <a:gd name="T2" fmla="*/ 701 w 1545"/>
                <a:gd name="T3" fmla="*/ 597 h 1019"/>
                <a:gd name="T4" fmla="*/ 93 w 1545"/>
                <a:gd name="T5" fmla="*/ 109 h 1019"/>
                <a:gd name="T6" fmla="*/ 143 w 1545"/>
                <a:gd name="T7" fmla="*/ 54 h 1019"/>
                <a:gd name="T8" fmla="*/ 891 w 1545"/>
                <a:gd name="T9" fmla="*/ 433 h 1019"/>
                <a:gd name="T10" fmla="*/ 1545 w 1545"/>
                <a:gd name="T11" fmla="*/ 992 h 1019"/>
              </a:gdLst>
              <a:ahLst/>
              <a:cxnLst>
                <a:cxn ang="0">
                  <a:pos x="T0" y="T1"/>
                </a:cxn>
                <a:cxn ang="0">
                  <a:pos x="T2" y="T3"/>
                </a:cxn>
                <a:cxn ang="0">
                  <a:pos x="T4" y="T5"/>
                </a:cxn>
                <a:cxn ang="0">
                  <a:pos x="T6" y="T7"/>
                </a:cxn>
                <a:cxn ang="0">
                  <a:pos x="T8" y="T9"/>
                </a:cxn>
                <a:cxn ang="0">
                  <a:pos x="T10" y="T11"/>
                </a:cxn>
              </a:cxnLst>
              <a:rect l="0" t="0" r="r" b="b"/>
              <a:pathLst>
                <a:path w="1545" h="1019">
                  <a:moveTo>
                    <a:pt x="1545" y="992"/>
                  </a:moveTo>
                  <a:cubicBezTo>
                    <a:pt x="1513" y="1019"/>
                    <a:pt x="943" y="744"/>
                    <a:pt x="701" y="597"/>
                  </a:cubicBezTo>
                  <a:cubicBezTo>
                    <a:pt x="459" y="450"/>
                    <a:pt x="186" y="199"/>
                    <a:pt x="93" y="109"/>
                  </a:cubicBezTo>
                  <a:cubicBezTo>
                    <a:pt x="0" y="19"/>
                    <a:pt x="10" y="0"/>
                    <a:pt x="143" y="54"/>
                  </a:cubicBezTo>
                  <a:cubicBezTo>
                    <a:pt x="276" y="108"/>
                    <a:pt x="657" y="277"/>
                    <a:pt x="891" y="433"/>
                  </a:cubicBezTo>
                  <a:cubicBezTo>
                    <a:pt x="1125" y="589"/>
                    <a:pt x="1409" y="876"/>
                    <a:pt x="1545" y="992"/>
                  </a:cubicBezTo>
                  <a:close/>
                </a:path>
              </a:pathLst>
            </a:custGeom>
            <a:solidFill>
              <a:srgbClr val="7B9DF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0">
              <a:extLst>
                <a:ext uri="{FF2B5EF4-FFF2-40B4-BE49-F238E27FC236}">
                  <a16:creationId xmlns:a16="http://schemas.microsoft.com/office/drawing/2014/main" id="{1D2D9822-46CB-489F-B56E-FEE11C1D1D34}"/>
                </a:ext>
              </a:extLst>
            </p:cNvPr>
            <p:cNvSpPr txBox="1">
              <a:spLocks noChangeArrowheads="1"/>
            </p:cNvSpPr>
            <p:nvPr/>
          </p:nvSpPr>
          <p:spPr bwMode="auto">
            <a:xfrm>
              <a:off x="3888" y="3360"/>
              <a:ext cx="79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rgbClr val="F8F8F8"/>
                  </a:solidFill>
                  <a:effectLst/>
                  <a:ea typeface="SimSun" panose="02010600030101010101" pitchFamily="2" charset="-122"/>
                </a:rPr>
                <a:t>Surface</a:t>
              </a:r>
            </a:p>
          </p:txBody>
        </p:sp>
        <p:sp>
          <p:nvSpPr>
            <p:cNvPr id="16" name="Line 11">
              <a:extLst>
                <a:ext uri="{FF2B5EF4-FFF2-40B4-BE49-F238E27FC236}">
                  <a16:creationId xmlns:a16="http://schemas.microsoft.com/office/drawing/2014/main" id="{D02A61E8-88CF-48BF-B018-CFB975962A5F}"/>
                </a:ext>
              </a:extLst>
            </p:cNvPr>
            <p:cNvSpPr>
              <a:spLocks noChangeShapeType="1"/>
            </p:cNvSpPr>
            <p:nvPr/>
          </p:nvSpPr>
          <p:spPr bwMode="auto">
            <a:xfrm flipH="1" flipV="1">
              <a:off x="2538" y="2352"/>
              <a:ext cx="1632" cy="91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a:extLst>
                <a:ext uri="{FF2B5EF4-FFF2-40B4-BE49-F238E27FC236}">
                  <a16:creationId xmlns:a16="http://schemas.microsoft.com/office/drawing/2014/main" id="{7249A314-38FD-4210-8CC7-61D3AFAE56DF}"/>
                </a:ext>
              </a:extLst>
            </p:cNvPr>
            <p:cNvSpPr>
              <a:spLocks noChangeShapeType="1"/>
            </p:cNvSpPr>
            <p:nvPr/>
          </p:nvSpPr>
          <p:spPr bwMode="auto">
            <a:xfrm flipH="1" flipV="1">
              <a:off x="3731" y="3216"/>
              <a:ext cx="412" cy="7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3">
              <a:extLst>
                <a:ext uri="{FF2B5EF4-FFF2-40B4-BE49-F238E27FC236}">
                  <a16:creationId xmlns:a16="http://schemas.microsoft.com/office/drawing/2014/main" id="{A7FB06C0-9FC9-46F3-953F-328E3BE5AEED}"/>
                </a:ext>
              </a:extLst>
            </p:cNvPr>
            <p:cNvSpPr>
              <a:spLocks noChangeShapeType="1"/>
            </p:cNvSpPr>
            <p:nvPr/>
          </p:nvSpPr>
          <p:spPr bwMode="auto">
            <a:xfrm flipV="1">
              <a:off x="4278" y="3024"/>
              <a:ext cx="420" cy="26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4">
              <a:extLst>
                <a:ext uri="{FF2B5EF4-FFF2-40B4-BE49-F238E27FC236}">
                  <a16:creationId xmlns:a16="http://schemas.microsoft.com/office/drawing/2014/main" id="{C0504776-AC90-4159-81B1-E559C0A02F8E}"/>
                </a:ext>
              </a:extLst>
            </p:cNvPr>
            <p:cNvSpPr>
              <a:spLocks noChangeShapeType="1"/>
            </p:cNvSpPr>
            <p:nvPr/>
          </p:nvSpPr>
          <p:spPr bwMode="auto">
            <a:xfrm flipV="1">
              <a:off x="4253" y="2832"/>
              <a:ext cx="1471" cy="444"/>
            </a:xfrm>
            <a:prstGeom prst="line">
              <a:avLst/>
            </a:prstGeom>
            <a:noFill/>
            <a:ln w="5715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a:extLst>
                <a:ext uri="{FF2B5EF4-FFF2-40B4-BE49-F238E27FC236}">
                  <a16:creationId xmlns:a16="http://schemas.microsoft.com/office/drawing/2014/main" id="{401177A6-DB84-4045-BBC0-B7EBBDB6504B}"/>
                </a:ext>
              </a:extLst>
            </p:cNvPr>
            <p:cNvSpPr>
              <a:spLocks noChangeShapeType="1"/>
            </p:cNvSpPr>
            <p:nvPr/>
          </p:nvSpPr>
          <p:spPr bwMode="auto">
            <a:xfrm flipH="1" flipV="1">
              <a:off x="3996" y="2880"/>
              <a:ext cx="224" cy="37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 name="Object 16">
              <a:extLst>
                <a:ext uri="{FF2B5EF4-FFF2-40B4-BE49-F238E27FC236}">
                  <a16:creationId xmlns:a16="http://schemas.microsoft.com/office/drawing/2014/main" id="{3631685F-FA78-460E-99B8-EEB07EF08F75}"/>
                </a:ext>
              </a:extLst>
            </p:cNvPr>
            <p:cNvGraphicFramePr>
              <a:graphicFrameLocks noChangeAspect="1"/>
            </p:cNvGraphicFramePr>
            <p:nvPr/>
          </p:nvGraphicFramePr>
          <p:xfrm>
            <a:off x="5832" y="2448"/>
            <a:ext cx="368" cy="590"/>
          </p:xfrm>
          <a:graphic>
            <a:graphicData uri="http://schemas.openxmlformats.org/presentationml/2006/ole">
              <mc:AlternateContent xmlns:mc="http://schemas.openxmlformats.org/markup-compatibility/2006">
                <mc:Choice xmlns:v="urn:schemas-microsoft-com:vml" Requires="v">
                  <p:oleObj spid="_x0000_s16403" name="Clip" r:id="rId4" imgW="2478405" imgH="4460875" progId="">
                    <p:embed/>
                  </p:oleObj>
                </mc:Choice>
                <mc:Fallback>
                  <p:oleObj name="Clip" r:id="rId4" imgW="2478405" imgH="4460875" progId="">
                    <p:embed/>
                    <p:pic>
                      <p:nvPicPr>
                        <p:cNvPr id="75675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 y="2448"/>
                          <a:ext cx="368" cy="5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853014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257810" lvl="1" indent="0">
              <a:buNone/>
            </a:pP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Phong</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模型</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建立一个相对简单的经验公式，融合相关因素以获得较为逼真的绘制效果。</a:t>
            </a:r>
            <a:endParaRPr lang="zh-CN" altLang="en-US" sz="2000" dirty="0"/>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7" name="图片 6">
            <a:extLst>
              <a:ext uri="{FF2B5EF4-FFF2-40B4-BE49-F238E27FC236}">
                <a16:creationId xmlns:a16="http://schemas.microsoft.com/office/drawing/2014/main" id="{2947DF99-EABE-4338-88EA-B47AC8493BDB}"/>
              </a:ext>
            </a:extLst>
          </p:cNvPr>
          <p:cNvPicPr>
            <a:picLocks noChangeAspect="1"/>
          </p:cNvPicPr>
          <p:nvPr/>
        </p:nvPicPr>
        <p:blipFill>
          <a:blip r:embed="rId2"/>
          <a:stretch>
            <a:fillRect/>
          </a:stretch>
        </p:blipFill>
        <p:spPr>
          <a:xfrm>
            <a:off x="-2196752" y="3789040"/>
            <a:ext cx="13897544" cy="674015"/>
          </a:xfrm>
          <a:prstGeom prst="rect">
            <a:avLst/>
          </a:prstGeom>
        </p:spPr>
      </p:pic>
      <p:pic>
        <p:nvPicPr>
          <p:cNvPr id="5" name="图片 4">
            <a:extLst>
              <a:ext uri="{FF2B5EF4-FFF2-40B4-BE49-F238E27FC236}">
                <a16:creationId xmlns:a16="http://schemas.microsoft.com/office/drawing/2014/main" id="{C9A1CFC7-7B81-46B5-AE27-4ACD02CB3014}"/>
              </a:ext>
            </a:extLst>
          </p:cNvPr>
          <p:cNvPicPr>
            <a:picLocks noChangeAspect="1"/>
          </p:cNvPicPr>
          <p:nvPr/>
        </p:nvPicPr>
        <p:blipFill>
          <a:blip r:embed="rId3"/>
          <a:stretch>
            <a:fillRect/>
          </a:stretch>
        </p:blipFill>
        <p:spPr>
          <a:xfrm>
            <a:off x="1331640" y="4581128"/>
            <a:ext cx="6084168" cy="1884711"/>
          </a:xfrm>
          <a:prstGeom prst="rect">
            <a:avLst/>
          </a:prstGeom>
        </p:spPr>
      </p:pic>
    </p:spTree>
    <p:extLst>
      <p:ext uri="{BB962C8B-B14F-4D97-AF65-F5344CB8AC3E}">
        <p14:creationId xmlns:p14="http://schemas.microsoft.com/office/powerpoint/2010/main" val="2713976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988840"/>
                <a:ext cx="7886700" cy="3644205"/>
              </a:xfrm>
            </p:spPr>
            <p:txBody>
              <a:bodyPr>
                <a:normAutofit fontScale="85000" lnSpcReduction="20000"/>
              </a:bodyPr>
              <a:lstStyle/>
              <a:p>
                <a:pPr marL="257810" lvl="1" indent="0">
                  <a:buNone/>
                </a:pP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Phong</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模型</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zh-CN" altLang="zh-CN" sz="2600" dirty="0">
                    <a:effectLst/>
                    <a:latin typeface="Times New Roman" panose="02020603050405020304" pitchFamily="18" charset="0"/>
                    <a:ea typeface="宋体" panose="02010600030101010101" pitchFamily="2" charset="-122"/>
                    <a:cs typeface="Times New Roman" panose="02020603050405020304" pitchFamily="18" charset="0"/>
                  </a:rPr>
                  <a:t>采用</a:t>
                </a:r>
                <a:r>
                  <a:rPr lang="en-US" altLang="zh-CN" sz="2600" dirty="0">
                    <a:effectLst/>
                    <a:latin typeface="Times New Roman" panose="02020603050405020304" pitchFamily="18" charset="0"/>
                    <a:ea typeface="宋体" panose="02010600030101010101" pitchFamily="2" charset="-122"/>
                  </a:rPr>
                  <a:t>RGB</a:t>
                </a:r>
                <a:r>
                  <a:rPr lang="zh-CN" altLang="zh-CN" sz="2600" dirty="0">
                    <a:effectLst/>
                    <a:latin typeface="Times New Roman" panose="02020603050405020304" pitchFamily="18" charset="0"/>
                    <a:ea typeface="宋体" panose="02010600030101010101" pitchFamily="2" charset="-122"/>
                    <a:cs typeface="Times New Roman" panose="02020603050405020304" pitchFamily="18" charset="0"/>
                  </a:rPr>
                  <a:t>颜色模型，</a:t>
                </a:r>
                <a:r>
                  <a:rPr lang="en-US" altLang="zh-CN" sz="2600" dirty="0" err="1">
                    <a:effectLst/>
                    <a:latin typeface="Times New Roman" panose="02020603050405020304" pitchFamily="18" charset="0"/>
                    <a:ea typeface="宋体" panose="02010600030101010101" pitchFamily="2" charset="-122"/>
                  </a:rPr>
                  <a:t>Phong</a:t>
                </a:r>
                <a:r>
                  <a:rPr lang="zh-CN" altLang="zh-CN" sz="2600" dirty="0">
                    <a:effectLst/>
                    <a:latin typeface="Times New Roman" panose="02020603050405020304" pitchFamily="18" charset="0"/>
                    <a:ea typeface="宋体" panose="02010600030101010101" pitchFamily="2" charset="-122"/>
                    <a:cs typeface="Times New Roman" panose="02020603050405020304" pitchFamily="18" charset="0"/>
                  </a:rPr>
                  <a:t>模型可表示为</a:t>
                </a:r>
                <a:endParaRPr lang="en-US" altLang="zh-CN" sz="2600" dirty="0">
                  <a:effectLst/>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对于多个光源</a:t>
                </a:r>
                <a:endParaRPr lang="zh-CN" altLang="en-US" sz="2400" dirty="0"/>
              </a:p>
              <a:p>
                <a:pPr marL="257810" lvl="1" indent="0">
                  <a:buNone/>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sub>
                      </m:sSub>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𝒍</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𝒏</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sSup>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988840"/>
                <a:ext cx="7886700" cy="3644205"/>
              </a:xfrm>
              <a:blipFill>
                <a:blip r:embed="rId2"/>
                <a:stretch>
                  <a:fillRect t="-1839"/>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3C31D19-4DAD-4AB2-BF02-24C24A8DEF3F}"/>
                  </a:ext>
                </a:extLst>
              </p:cNvPr>
              <p:cNvSpPr txBox="1"/>
              <p:nvPr/>
            </p:nvSpPr>
            <p:spPr>
              <a:xfrm>
                <a:off x="1763688" y="2870001"/>
                <a:ext cx="4572000"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𝑟</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𝑎𝑟</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𝑎𝑟</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𝑑𝑟</m:t>
                                  </m:r>
                                </m:sub>
                              </m:sSub>
                              <m:d>
                                <m:dPr>
                                  <m:ctrlPr>
                                    <a:rPr lang="zh-CN" altLang="en-US" i="1">
                                      <a:solidFill>
                                        <a:srgbClr val="836967"/>
                                      </a:solidFill>
                                      <a:latin typeface="Cambria Math" panose="02040503050406030204" pitchFamily="18" charset="0"/>
                                    </a:rPr>
                                  </m:ctrlPr>
                                </m:dPr>
                                <m:e>
                                  <m:r>
                                    <a:rPr lang="zh-CN" altLang="en-US" b="1" i="1">
                                      <a:latin typeface="Cambria Math" panose="02040503050406030204" pitchFamily="18" charset="0"/>
                                    </a:rPr>
                                    <m:t>𝒍</m:t>
                                  </m:r>
                                  <m:r>
                                    <a:rPr lang="zh-CN" altLang="en-US" b="0" i="0">
                                      <a:latin typeface="Cambria Math" panose="02040503050406030204" pitchFamily="18" charset="0"/>
                                    </a:rPr>
                                    <m:t>∙</m:t>
                                  </m:r>
                                  <m:r>
                                    <a:rPr lang="zh-CN" altLang="en-US" b="1" i="1">
                                      <a:latin typeface="Cambria Math" panose="02040503050406030204" pitchFamily="18" charset="0"/>
                                    </a:rPr>
                                    <m:t>𝒏</m:t>
                                  </m:r>
                                </m:e>
                              </m:d>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𝐼</m:t>
                                  </m:r>
                                </m:e>
                                <m:sub>
                                  <m:r>
                                    <a:rPr lang="zh-CN" altLang="en-US" b="0" i="1">
                                      <a:latin typeface="Cambria Math" panose="02040503050406030204" pitchFamily="18" charset="0"/>
                                    </a:rPr>
                                    <m:t>𝑝𝑟</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𝐾</m:t>
                                  </m:r>
                                </m:e>
                                <m:sub>
                                  <m:r>
                                    <a:rPr lang="zh-CN" altLang="en-US" b="0" i="1">
                                      <a:latin typeface="Cambria Math" panose="02040503050406030204" pitchFamily="18" charset="0"/>
                                    </a:rPr>
                                    <m:t>𝑠𝑟</m:t>
                                  </m:r>
                                </m:sub>
                              </m:sSub>
                              <m:sSup>
                                <m:sSupPr>
                                  <m:ctrlPr>
                                    <a:rPr lang="zh-CN" altLang="en-US" b="0" i="1">
                                      <a:solidFill>
                                        <a:srgbClr val="836967"/>
                                      </a:solidFill>
                                      <a:latin typeface="Cambria Math" panose="02040503050406030204" pitchFamily="18" charset="0"/>
                                    </a:rPr>
                                  </m:ctrlPr>
                                </m:sSupPr>
                                <m:e>
                                  <m:d>
                                    <m:dPr>
                                      <m:ctrlPr>
                                        <a:rPr lang="zh-CN" altLang="en-US" b="0" i="1">
                                          <a:latin typeface="Cambria Math" panose="02040503050406030204" pitchFamily="18" charset="0"/>
                                        </a:rPr>
                                      </m:ctrlPr>
                                    </m:dPr>
                                    <m:e>
                                      <m:r>
                                        <a:rPr lang="zh-CN" altLang="en-US" b="1" i="1">
                                          <a:latin typeface="Cambria Math" panose="02040503050406030204" pitchFamily="18" charset="0"/>
                                        </a:rPr>
                                        <m:t>𝒉</m:t>
                                      </m:r>
                                      <m:r>
                                        <a:rPr lang="zh-CN" altLang="en-US" b="0" i="0">
                                          <a:latin typeface="Cambria Math" panose="02040503050406030204" pitchFamily="18" charset="0"/>
                                        </a:rPr>
                                        <m:t>∙</m:t>
                                      </m:r>
                                      <m:r>
                                        <a:rPr lang="zh-CN" altLang="en-US" b="1" i="1">
                                          <a:latin typeface="Cambria Math" panose="02040503050406030204" pitchFamily="18" charset="0"/>
                                        </a:rPr>
                                        <m:t>𝒏</m:t>
                                      </m:r>
                                    </m:e>
                                  </m:d>
                                </m:e>
                                <m:sup>
                                  <m:r>
                                    <a:rPr lang="zh-CN" altLang="en-US" b="0" i="1">
                                      <a:latin typeface="Cambria Math" panose="02040503050406030204" pitchFamily="18" charset="0"/>
                                    </a:rPr>
                                    <m:t>𝑚</m:t>
                                  </m:r>
                                </m:sup>
                              </m:sSup>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𝐼</m:t>
                                  </m:r>
                                </m:e>
                                <m:sub>
                                  <m:r>
                                    <a:rPr lang="zh-CN" altLang="en-US" b="0" i="1">
                                      <a:latin typeface="Cambria Math" panose="02040503050406030204" pitchFamily="18" charset="0"/>
                                    </a:rPr>
                                    <m:t>𝑝𝑟</m:t>
                                  </m:r>
                                </m:sub>
                              </m:sSub>
                            </m:e>
                            <m:e>
                              <m:r>
                                <a:rPr lang="zh-CN" altLang="en-US" b="0" i="0">
                                  <a:latin typeface="Cambria Math" panose="02040503050406030204" pitchFamily="18" charset="0"/>
                                </a:rPr>
                                <m:t>&amp;</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𝐼</m:t>
                                  </m:r>
                                </m:e>
                                <m:sub>
                                  <m:r>
                                    <a:rPr lang="zh-CN" altLang="en-US" b="0" i="1">
                                      <a:latin typeface="Cambria Math" panose="02040503050406030204" pitchFamily="18" charset="0"/>
                                    </a:rPr>
                                    <m:t>𝑔</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𝐾</m:t>
                                  </m:r>
                                </m:e>
                                <m:sub>
                                  <m:r>
                                    <a:rPr lang="zh-CN" altLang="en-US" b="0" i="1">
                                      <a:latin typeface="Cambria Math" panose="02040503050406030204" pitchFamily="18" charset="0"/>
                                    </a:rPr>
                                    <m:t>𝑎𝑔</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𝐼</m:t>
                                  </m:r>
                                </m:e>
                                <m:sub>
                                  <m:r>
                                    <a:rPr lang="zh-CN" altLang="en-US" b="0" i="1">
                                      <a:latin typeface="Cambria Math" panose="02040503050406030204" pitchFamily="18" charset="0"/>
                                    </a:rPr>
                                    <m:t>𝑎𝑔</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𝐾</m:t>
                                  </m:r>
                                </m:e>
                                <m:sub>
                                  <m:r>
                                    <a:rPr lang="zh-CN" altLang="en-US" b="0" i="1">
                                      <a:latin typeface="Cambria Math" panose="02040503050406030204" pitchFamily="18" charset="0"/>
                                    </a:rPr>
                                    <m:t>𝑑𝑔</m:t>
                                  </m:r>
                                </m:sub>
                              </m:sSub>
                              <m:d>
                                <m:dPr>
                                  <m:ctrlPr>
                                    <a:rPr lang="zh-CN" altLang="en-US" b="0" i="1">
                                      <a:solidFill>
                                        <a:srgbClr val="836967"/>
                                      </a:solidFill>
                                      <a:latin typeface="Cambria Math" panose="02040503050406030204" pitchFamily="18" charset="0"/>
                                    </a:rPr>
                                  </m:ctrlPr>
                                </m:dPr>
                                <m:e>
                                  <m:r>
                                    <a:rPr lang="zh-CN" altLang="en-US" b="1" i="1">
                                      <a:latin typeface="Cambria Math" panose="02040503050406030204" pitchFamily="18" charset="0"/>
                                    </a:rPr>
                                    <m:t>𝒍</m:t>
                                  </m:r>
                                  <m:r>
                                    <a:rPr lang="zh-CN" altLang="en-US" b="0" i="0">
                                      <a:latin typeface="Cambria Math" panose="02040503050406030204" pitchFamily="18" charset="0"/>
                                    </a:rPr>
                                    <m:t>∙</m:t>
                                  </m:r>
                                  <m:r>
                                    <a:rPr lang="zh-CN" altLang="en-US" b="1" i="1">
                                      <a:latin typeface="Cambria Math" panose="02040503050406030204" pitchFamily="18" charset="0"/>
                                    </a:rPr>
                                    <m:t>𝒏</m:t>
                                  </m:r>
                                </m:e>
                              </m:d>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𝐼</m:t>
                                  </m:r>
                                </m:e>
                                <m:sub>
                                  <m:r>
                                    <a:rPr lang="zh-CN" altLang="en-US" b="0" i="1">
                                      <a:latin typeface="Cambria Math" panose="02040503050406030204" pitchFamily="18" charset="0"/>
                                    </a:rPr>
                                    <m:t>𝑝𝑔</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𝐾</m:t>
                                  </m:r>
                                </m:e>
                                <m:sub>
                                  <m:r>
                                    <a:rPr lang="zh-CN" altLang="en-US" b="0" i="1">
                                      <a:latin typeface="Cambria Math" panose="02040503050406030204" pitchFamily="18" charset="0"/>
                                    </a:rPr>
                                    <m:t>𝑠𝑔</m:t>
                                  </m:r>
                                </m:sub>
                              </m:sSub>
                              <m:sSup>
                                <m:sSupPr>
                                  <m:ctrlPr>
                                    <a:rPr lang="zh-CN" altLang="en-US" b="0" i="1">
                                      <a:solidFill>
                                        <a:srgbClr val="836967"/>
                                      </a:solidFill>
                                      <a:latin typeface="Cambria Math" panose="02040503050406030204" pitchFamily="18" charset="0"/>
                                    </a:rPr>
                                  </m:ctrlPr>
                                </m:sSupPr>
                                <m:e>
                                  <m:d>
                                    <m:dPr>
                                      <m:ctrlPr>
                                        <a:rPr lang="zh-CN" altLang="en-US" b="0" i="1">
                                          <a:latin typeface="Cambria Math" panose="02040503050406030204" pitchFamily="18" charset="0"/>
                                        </a:rPr>
                                      </m:ctrlPr>
                                    </m:dPr>
                                    <m:e>
                                      <m:r>
                                        <a:rPr lang="zh-CN" altLang="en-US" b="1" i="1">
                                          <a:latin typeface="Cambria Math" panose="02040503050406030204" pitchFamily="18" charset="0"/>
                                        </a:rPr>
                                        <m:t>𝒉</m:t>
                                      </m:r>
                                      <m:r>
                                        <a:rPr lang="zh-CN" altLang="en-US" b="0" i="0">
                                          <a:latin typeface="Cambria Math" panose="02040503050406030204" pitchFamily="18" charset="0"/>
                                        </a:rPr>
                                        <m:t>∙</m:t>
                                      </m:r>
                                      <m:r>
                                        <a:rPr lang="zh-CN" altLang="en-US" b="1" i="1">
                                          <a:latin typeface="Cambria Math" panose="02040503050406030204" pitchFamily="18" charset="0"/>
                                        </a:rPr>
                                        <m:t>𝒏</m:t>
                                      </m:r>
                                    </m:e>
                                  </m:d>
                                </m:e>
                                <m:sup>
                                  <m:r>
                                    <a:rPr lang="zh-CN" altLang="en-US" b="0" i="1">
                                      <a:latin typeface="Cambria Math" panose="02040503050406030204" pitchFamily="18" charset="0"/>
                                    </a:rPr>
                                    <m:t>𝑚</m:t>
                                  </m:r>
                                </m:sup>
                              </m:sSup>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𝐼</m:t>
                                  </m:r>
                                </m:e>
                                <m:sub>
                                  <m:r>
                                    <a:rPr lang="zh-CN" altLang="en-US" b="0" i="1">
                                      <a:latin typeface="Cambria Math" panose="02040503050406030204" pitchFamily="18" charset="0"/>
                                    </a:rPr>
                                    <m:t>𝑝𝑔</m:t>
                                  </m:r>
                                </m:sub>
                              </m:sSub>
                            </m:e>
                            <m:e>
                              <m:r>
                                <a:rPr lang="zh-CN" altLang="en-US" b="0" i="0">
                                  <a:latin typeface="Cambria Math" panose="02040503050406030204" pitchFamily="18" charset="0"/>
                                </a:rPr>
                                <m:t>&amp;</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𝐼</m:t>
                                  </m:r>
                                </m:e>
                                <m:sub>
                                  <m:r>
                                    <a:rPr lang="zh-CN" altLang="en-US" b="0" i="1">
                                      <a:latin typeface="Cambria Math" panose="02040503050406030204" pitchFamily="18" charset="0"/>
                                    </a:rPr>
                                    <m:t>𝑏</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𝐾</m:t>
                                  </m:r>
                                </m:e>
                                <m:sub>
                                  <m:r>
                                    <a:rPr lang="zh-CN" altLang="en-US" b="0" i="1">
                                      <a:latin typeface="Cambria Math" panose="02040503050406030204" pitchFamily="18" charset="0"/>
                                    </a:rPr>
                                    <m:t>𝑎𝑏</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𝐼</m:t>
                                  </m:r>
                                </m:e>
                                <m:sub>
                                  <m:r>
                                    <a:rPr lang="zh-CN" altLang="en-US" b="0" i="1">
                                      <a:latin typeface="Cambria Math" panose="02040503050406030204" pitchFamily="18" charset="0"/>
                                    </a:rPr>
                                    <m:t>𝑎𝑏</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𝐾</m:t>
                                  </m:r>
                                </m:e>
                                <m:sub>
                                  <m:r>
                                    <a:rPr lang="zh-CN" altLang="en-US" b="0" i="1">
                                      <a:latin typeface="Cambria Math" panose="02040503050406030204" pitchFamily="18" charset="0"/>
                                    </a:rPr>
                                    <m:t>𝑑𝑏</m:t>
                                  </m:r>
                                </m:sub>
                              </m:sSub>
                              <m:d>
                                <m:dPr>
                                  <m:ctrlPr>
                                    <a:rPr lang="zh-CN" altLang="en-US" b="0" i="1">
                                      <a:solidFill>
                                        <a:srgbClr val="836967"/>
                                      </a:solidFill>
                                      <a:latin typeface="Cambria Math" panose="02040503050406030204" pitchFamily="18" charset="0"/>
                                    </a:rPr>
                                  </m:ctrlPr>
                                </m:dPr>
                                <m:e>
                                  <m:r>
                                    <a:rPr lang="zh-CN" altLang="en-US" b="1" i="1">
                                      <a:latin typeface="Cambria Math" panose="02040503050406030204" pitchFamily="18" charset="0"/>
                                    </a:rPr>
                                    <m:t>𝒍</m:t>
                                  </m:r>
                                  <m:r>
                                    <a:rPr lang="zh-CN" altLang="en-US" b="0" i="0">
                                      <a:latin typeface="Cambria Math" panose="02040503050406030204" pitchFamily="18" charset="0"/>
                                    </a:rPr>
                                    <m:t>∙</m:t>
                                  </m:r>
                                  <m:r>
                                    <a:rPr lang="zh-CN" altLang="en-US" b="1" i="1">
                                      <a:latin typeface="Cambria Math" panose="02040503050406030204" pitchFamily="18" charset="0"/>
                                    </a:rPr>
                                    <m:t>𝒏</m:t>
                                  </m:r>
                                </m:e>
                              </m:d>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𝐼</m:t>
                                  </m:r>
                                </m:e>
                                <m:sub>
                                  <m:r>
                                    <a:rPr lang="zh-CN" altLang="en-US" b="0" i="1">
                                      <a:latin typeface="Cambria Math" panose="02040503050406030204" pitchFamily="18" charset="0"/>
                                    </a:rPr>
                                    <m:t>𝑝𝑏</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𝐾</m:t>
                                  </m:r>
                                </m:e>
                                <m:sub>
                                  <m:r>
                                    <a:rPr lang="zh-CN" altLang="en-US" b="0" i="1">
                                      <a:latin typeface="Cambria Math" panose="02040503050406030204" pitchFamily="18" charset="0"/>
                                    </a:rPr>
                                    <m:t>𝑠𝑏</m:t>
                                  </m:r>
                                </m:sub>
                              </m:sSub>
                              <m:sSup>
                                <m:sSupPr>
                                  <m:ctrlPr>
                                    <a:rPr lang="zh-CN" altLang="en-US" b="0" i="1">
                                      <a:solidFill>
                                        <a:srgbClr val="836967"/>
                                      </a:solidFill>
                                      <a:latin typeface="Cambria Math" panose="02040503050406030204" pitchFamily="18" charset="0"/>
                                    </a:rPr>
                                  </m:ctrlPr>
                                </m:sSupPr>
                                <m:e>
                                  <m:d>
                                    <m:dPr>
                                      <m:ctrlPr>
                                        <a:rPr lang="zh-CN" altLang="en-US" b="0" i="1">
                                          <a:latin typeface="Cambria Math" panose="02040503050406030204" pitchFamily="18" charset="0"/>
                                        </a:rPr>
                                      </m:ctrlPr>
                                    </m:dPr>
                                    <m:e>
                                      <m:r>
                                        <a:rPr lang="zh-CN" altLang="en-US" b="1" i="1">
                                          <a:latin typeface="Cambria Math" panose="02040503050406030204" pitchFamily="18" charset="0"/>
                                        </a:rPr>
                                        <m:t>𝒉</m:t>
                                      </m:r>
                                      <m:r>
                                        <a:rPr lang="zh-CN" altLang="en-US" b="0" i="0">
                                          <a:latin typeface="Cambria Math" panose="02040503050406030204" pitchFamily="18" charset="0"/>
                                        </a:rPr>
                                        <m:t>∙</m:t>
                                      </m:r>
                                      <m:r>
                                        <a:rPr lang="zh-CN" altLang="en-US" b="1" i="1">
                                          <a:latin typeface="Cambria Math" panose="02040503050406030204" pitchFamily="18" charset="0"/>
                                        </a:rPr>
                                        <m:t>𝒏</m:t>
                                      </m:r>
                                    </m:e>
                                  </m:d>
                                </m:e>
                                <m:sup>
                                  <m:r>
                                    <a:rPr lang="zh-CN" altLang="en-US" b="0" i="1">
                                      <a:latin typeface="Cambria Math" panose="02040503050406030204" pitchFamily="18" charset="0"/>
                                    </a:rPr>
                                    <m:t>𝑚</m:t>
                                  </m:r>
                                </m:sup>
                              </m:sSup>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𝐼</m:t>
                                  </m:r>
                                </m:e>
                                <m:sub>
                                  <m:r>
                                    <a:rPr lang="zh-CN" altLang="en-US" b="0" i="1">
                                      <a:latin typeface="Cambria Math" panose="02040503050406030204" pitchFamily="18" charset="0"/>
                                    </a:rPr>
                                    <m:t>𝑝𝑏</m:t>
                                  </m:r>
                                </m:sub>
                              </m:sSub>
                            </m:e>
                          </m:eqArr>
                        </m:e>
                      </m:d>
                    </m:oMath>
                  </m:oMathPara>
                </a14:m>
                <a:endParaRPr lang="zh-CN" altLang="en-US" dirty="0"/>
              </a:p>
            </p:txBody>
          </p:sp>
        </mc:Choice>
        <mc:Fallback xmlns="">
          <p:sp>
            <p:nvSpPr>
              <p:cNvPr id="6" name="文本框 5">
                <a:extLst>
                  <a:ext uri="{FF2B5EF4-FFF2-40B4-BE49-F238E27FC236}">
                    <a16:creationId xmlns:a16="http://schemas.microsoft.com/office/drawing/2014/main" id="{03C31D19-4DAD-4AB2-BF02-24C24A8DEF3F}"/>
                  </a:ext>
                </a:extLst>
              </p:cNvPr>
              <p:cNvSpPr txBox="1">
                <a:spLocks noRot="1" noChangeAspect="1" noMove="1" noResize="1" noEditPoints="1" noAdjustHandles="1" noChangeArrowheads="1" noChangeShapeType="1" noTextEdit="1"/>
              </p:cNvSpPr>
              <p:nvPr/>
            </p:nvSpPr>
            <p:spPr>
              <a:xfrm>
                <a:off x="1763688" y="2870001"/>
                <a:ext cx="4572000" cy="1117998"/>
              </a:xfrm>
              <a:prstGeom prst="rect">
                <a:avLst/>
              </a:prstGeom>
              <a:blipFill>
                <a:blip r:embed="rId3"/>
                <a:stretch>
                  <a:fillRect r="-17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8384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988840"/>
            <a:ext cx="7886700" cy="3644205"/>
          </a:xfrm>
        </p:spPr>
        <p:txBody>
          <a:bodyPr>
            <a:normAutofit/>
          </a:bodyPr>
          <a:lstStyle/>
          <a:p>
            <a:pPr marL="257810" lvl="1" indent="0">
              <a:buNone/>
            </a:pP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Phong</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模型</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5" name="图片 4">
            <a:extLst>
              <a:ext uri="{FF2B5EF4-FFF2-40B4-BE49-F238E27FC236}">
                <a16:creationId xmlns:a16="http://schemas.microsoft.com/office/drawing/2014/main" id="{D531CAB5-8A0D-4B0D-A683-8BF4887C4CDA}"/>
              </a:ext>
            </a:extLst>
          </p:cNvPr>
          <p:cNvPicPr>
            <a:picLocks noChangeAspect="1"/>
          </p:cNvPicPr>
          <p:nvPr/>
        </p:nvPicPr>
        <p:blipFill>
          <a:blip r:embed="rId2"/>
          <a:stretch>
            <a:fillRect/>
          </a:stretch>
        </p:blipFill>
        <p:spPr>
          <a:xfrm>
            <a:off x="2133388" y="2708920"/>
            <a:ext cx="4877223" cy="3621338"/>
          </a:xfrm>
          <a:prstGeom prst="rect">
            <a:avLst/>
          </a:prstGeom>
        </p:spPr>
      </p:pic>
    </p:spTree>
    <p:extLst>
      <p:ext uri="{BB962C8B-B14F-4D97-AF65-F5344CB8AC3E}">
        <p14:creationId xmlns:p14="http://schemas.microsoft.com/office/powerpoint/2010/main" val="2643055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988840"/>
            <a:ext cx="7886700" cy="3644205"/>
          </a:xfrm>
        </p:spPr>
        <p:txBody>
          <a:bodyPr>
            <a:normAutofit/>
          </a:bodyPr>
          <a:lstStyle/>
          <a:p>
            <a:pPr marL="257810" lvl="1" indent="0">
              <a:buNone/>
            </a:pP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Phong</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模型</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6" name="Picture 4">
            <a:extLst>
              <a:ext uri="{FF2B5EF4-FFF2-40B4-BE49-F238E27FC236}">
                <a16:creationId xmlns:a16="http://schemas.microsoft.com/office/drawing/2014/main" id="{F0C3B27D-1FEB-4465-91B9-017255E4EF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7200" y="2895600"/>
            <a:ext cx="5758745" cy="155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4114BC79-6D77-4089-B4DC-7755E416B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7200" y="4419600"/>
            <a:ext cx="5758745" cy="155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604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988840"/>
            <a:ext cx="7886700" cy="3644205"/>
          </a:xfrm>
        </p:spPr>
        <p:txBody>
          <a:bodyPr>
            <a:normAutofit/>
          </a:bodyPr>
          <a:lstStyle/>
          <a:p>
            <a:pPr marL="257810" lvl="1" indent="0">
              <a:buNone/>
            </a:pP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Phong</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模型明暗处理</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问题：</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如果</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每一个多边形仅有一个法向量，因而多边形内部各像素的颜色都是相同的，但相邻多边形之间的颜色则可能是不同的。这就造成了平面渲染效果</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8" name="图片 7">
            <a:extLst>
              <a:ext uri="{FF2B5EF4-FFF2-40B4-BE49-F238E27FC236}">
                <a16:creationId xmlns:a16="http://schemas.microsoft.com/office/drawing/2014/main" id="{EDBA1891-2899-475E-8ADE-0F7391FC019A}"/>
              </a:ext>
            </a:extLst>
          </p:cNvPr>
          <p:cNvPicPr/>
          <p:nvPr/>
        </p:nvPicPr>
        <p:blipFill>
          <a:blip r:embed="rId2"/>
          <a:stretch>
            <a:fillRect/>
          </a:stretch>
        </p:blipFill>
        <p:spPr>
          <a:xfrm>
            <a:off x="3851920" y="4221088"/>
            <a:ext cx="2165350" cy="2207260"/>
          </a:xfrm>
          <a:prstGeom prst="rect">
            <a:avLst/>
          </a:prstGeom>
        </p:spPr>
      </p:pic>
    </p:spTree>
    <p:extLst>
      <p:ext uri="{BB962C8B-B14F-4D97-AF65-F5344CB8AC3E}">
        <p14:creationId xmlns:p14="http://schemas.microsoft.com/office/powerpoint/2010/main" val="3161644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988840"/>
            <a:ext cx="7886700" cy="3644205"/>
          </a:xfrm>
        </p:spPr>
        <p:txBody>
          <a:bodyPr>
            <a:normAutofit/>
          </a:bodyPr>
          <a:lstStyle/>
          <a:p>
            <a:pPr marL="257810" lvl="1" indent="0">
              <a:buNone/>
            </a:pP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Phong</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模型明暗处理</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由于光照只有顶点计算，在多边形面填充时候进行插值实现中间像素点颜色计算。</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zh-CN" altLang="zh-CN" sz="1800" b="1" dirty="0">
                <a:ea typeface="等线 Light" panose="02010600030101010101" pitchFamily="2" charset="-122"/>
                <a:cs typeface="Times New Roman" panose="02020603050405020304" pitchFamily="18" charset="0"/>
              </a:rPr>
              <a:t>双线性光强插值法</a:t>
            </a:r>
            <a:r>
              <a:rPr lang="zh-CN" altLang="en-US" sz="1800" b="1" dirty="0">
                <a:ea typeface="等线 Light" panose="02010600030101010101" pitchFamily="2" charset="-122"/>
                <a:cs typeface="Times New Roman" panose="02020603050405020304" pitchFamily="18" charset="0"/>
              </a:rPr>
              <a:t>（</a:t>
            </a:r>
            <a:r>
              <a:rPr lang="en-US" altLang="zh-CN" sz="1800" b="1" dirty="0" err="1">
                <a:latin typeface="等线 Light" panose="02010600030101010101" pitchFamily="2" charset="-122"/>
                <a:cs typeface="Times New Roman" panose="02020603050405020304" pitchFamily="18" charset="0"/>
              </a:rPr>
              <a:t>Gouraud</a:t>
            </a:r>
            <a:r>
              <a:rPr lang="zh-CN" altLang="zh-CN" sz="1800" b="1" dirty="0">
                <a:ea typeface="等线 Light" panose="02010600030101010101" pitchFamily="2" charset="-122"/>
                <a:cs typeface="Times New Roman" panose="02020603050405020304" pitchFamily="18" charset="0"/>
              </a:rPr>
              <a:t>明暗处理</a:t>
            </a:r>
            <a:r>
              <a:rPr lang="zh-CN" altLang="en-US" sz="1800" b="1" dirty="0">
                <a:ea typeface="等线 Light"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采用</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双线性插值求出多边形内部区域中各点的光强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spTree>
    <p:extLst>
      <p:ext uri="{BB962C8B-B14F-4D97-AF65-F5344CB8AC3E}">
        <p14:creationId xmlns:p14="http://schemas.microsoft.com/office/powerpoint/2010/main" val="4127982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988840"/>
                <a:ext cx="7886700" cy="3644205"/>
              </a:xfrm>
            </p:spPr>
            <p:txBody>
              <a:bodyPr>
                <a:normAutofit/>
              </a:bodyPr>
              <a:lstStyle/>
              <a:p>
                <a:pPr marL="257810" lvl="1" indent="0">
                  <a:buNone/>
                </a:pP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Phong</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模型明暗处理</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en-US" altLang="zh-CN" sz="1800" b="1" dirty="0" err="1">
                    <a:latin typeface="等线 Light" panose="02010600030101010101" pitchFamily="2" charset="-122"/>
                    <a:cs typeface="Times New Roman" panose="02020603050405020304" pitchFamily="18" charset="0"/>
                  </a:rPr>
                  <a:t>Gouraud</a:t>
                </a:r>
                <a:r>
                  <a:rPr lang="zh-CN" altLang="zh-CN" sz="1800" b="1" dirty="0">
                    <a:ea typeface="等线 Light" panose="02010600030101010101" pitchFamily="2" charset="-122"/>
                    <a:cs typeface="Times New Roman" panose="02020603050405020304" pitchFamily="18" charset="0"/>
                  </a:rPr>
                  <a:t>明暗处理</a:t>
                </a:r>
                <a:r>
                  <a:rPr lang="zh-CN" altLang="en-US" sz="1800" b="1" dirty="0">
                    <a:ea typeface="等线 Light" panose="02010600030101010101" pitchFamily="2" charset="-122"/>
                    <a:cs typeface="Times New Roman" panose="02020603050405020304" pitchFamily="18" charset="0"/>
                  </a:rPr>
                  <a:t>步骤：</a:t>
                </a:r>
                <a:endParaRPr lang="en-US" altLang="zh-CN" sz="1800" b="1" dirty="0">
                  <a:ea typeface="等线 Light" panose="02010600030101010101" pitchFamily="2" charset="-122"/>
                  <a:cs typeface="Times New Roman" panose="02020603050405020304" pitchFamily="18" charset="0"/>
                </a:endParaRPr>
              </a:p>
              <a:p>
                <a:pPr marL="715010" lvl="1" indent="-457200">
                  <a:buFont typeface="+mj-lt"/>
                  <a:buAutoNum type="arabicPeriod"/>
                </a:pPr>
                <a:r>
                  <a:rPr lang="zh-CN" altLang="en-US" sz="1800" b="1" dirty="0">
                    <a:latin typeface="Times New Roman" panose="02020603050405020304" pitchFamily="18" charset="0"/>
                    <a:ea typeface="等线 Light" panose="02010600030101010101" pitchFamily="2" charset="-122"/>
                    <a:cs typeface="Times New Roman" panose="02020603050405020304" pitchFamily="18" charset="0"/>
                  </a:rPr>
                  <a:t>计算顶点法向量，</a:t>
                </a:r>
                <a14:m>
                  <m:oMath xmlns:m="http://schemas.openxmlformats.org/officeDocument/2006/math">
                    <m:sSub>
                      <m:sSubPr>
                        <m:ctrlPr>
                          <a:rPr lang="zh-CN" altLang="zh-CN" sz="32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𝒏</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𝑘</m:t>
                        </m:r>
                      </m:den>
                    </m:f>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𝒏</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𝒏</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𝒏</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715010" lvl="1" indent="-457200">
                  <a:buFont typeface="+mj-lt"/>
                  <a:buAutoNum type="arabicPeriod"/>
                </a:pPr>
                <a:r>
                  <a:rPr lang="en-US" altLang="zh-CN" sz="1800" b="1" dirty="0" err="1">
                    <a:latin typeface="Times New Roman" panose="02020603050405020304" pitchFamily="18" charset="0"/>
                    <a:ea typeface="等线 Light" panose="02010600030101010101" pitchFamily="2" charset="-122"/>
                    <a:cs typeface="Times New Roman" panose="02020603050405020304" pitchFamily="18" charset="0"/>
                  </a:rPr>
                  <a:t>Phong</a:t>
                </a:r>
                <a:r>
                  <a:rPr lang="zh-CN" altLang="zh-CN" sz="1800" b="1" dirty="0">
                    <a:latin typeface="Times New Roman" panose="02020603050405020304" pitchFamily="18" charset="0"/>
                    <a:ea typeface="等线 Light" panose="02010600030101010101" pitchFamily="2" charset="-122"/>
                    <a:cs typeface="Times New Roman" panose="02020603050405020304" pitchFamily="18" charset="0"/>
                  </a:rPr>
                  <a:t>光照明模型</a:t>
                </a:r>
                <a:r>
                  <a:rPr lang="zh-CN" altLang="en-US" sz="1800" b="1" dirty="0">
                    <a:latin typeface="Times New Roman" panose="02020603050405020304" pitchFamily="18" charset="0"/>
                    <a:ea typeface="等线 Light" panose="02010600030101010101" pitchFamily="2" charset="-122"/>
                    <a:cs typeface="Times New Roman" panose="02020603050405020304" pitchFamily="18" charset="0"/>
                  </a:rPr>
                  <a:t>计算顶点的光强</a:t>
                </a:r>
                <a:endParaRPr lang="en-US" altLang="zh-CN" sz="1800" b="1" dirty="0">
                  <a:latin typeface="Times New Roman" panose="02020603050405020304" pitchFamily="18" charset="0"/>
                  <a:ea typeface="等线 Light" panose="02010600030101010101" pitchFamily="2" charset="-122"/>
                  <a:cs typeface="Times New Roman" panose="02020603050405020304" pitchFamily="18" charset="0"/>
                </a:endParaRPr>
              </a:p>
              <a:p>
                <a:pPr marL="715010" lvl="1" indent="-457200">
                  <a:buFont typeface="+mj-lt"/>
                  <a:buAutoNum type="arabicPeriod"/>
                </a:pPr>
                <a:r>
                  <a:rPr lang="zh-CN" altLang="en-US" sz="1800" b="1" dirty="0">
                    <a:latin typeface="Times New Roman" panose="02020603050405020304" pitchFamily="18" charset="0"/>
                    <a:ea typeface="等线 Light" panose="02010600030101010101" pitchFamily="2" charset="-122"/>
                    <a:cs typeface="Times New Roman" panose="02020603050405020304" pitchFamily="18" charset="0"/>
                  </a:rPr>
                  <a:t>光强插值</a:t>
                </a:r>
                <a:endParaRPr lang="en-US" altLang="zh-CN" sz="1800" b="1" dirty="0">
                  <a:latin typeface="Times New Roman" panose="02020603050405020304" pitchFamily="18" charset="0"/>
                  <a:ea typeface="等线 Light" panose="02010600030101010101" pitchFamily="2"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988840"/>
                <a:ext cx="7886700" cy="3644205"/>
              </a:xfrm>
              <a:blipFill>
                <a:blip r:embed="rId2"/>
                <a:stretch>
                  <a:fillRect t="-1171"/>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spTree>
    <p:extLst>
      <p:ext uri="{BB962C8B-B14F-4D97-AF65-F5344CB8AC3E}">
        <p14:creationId xmlns:p14="http://schemas.microsoft.com/office/powerpoint/2010/main" val="2808568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431553" y="1700808"/>
            <a:ext cx="7416800" cy="3549561"/>
          </a:xfrm>
        </p:spPr>
        <p:txBody>
          <a:bodyPr vert="horz" wrap="square" lIns="91440" tIns="45720" rIns="91440" bIns="45720" anchor="t" anchorCtr="0">
            <a:spAutoFit/>
          </a:bodyPr>
          <a:lstStyle/>
          <a:p>
            <a:pPr marL="635" indent="0">
              <a:lnSpc>
                <a:spcPct val="140000"/>
              </a:lnSpc>
              <a:buNone/>
            </a:pPr>
            <a:r>
              <a:rPr lang="zh-CN" altLang="zh-CN" sz="2400" dirty="0"/>
              <a:t>光线照射到某物体的表面时，会发生</a:t>
            </a:r>
            <a:r>
              <a:rPr lang="zh-CN" altLang="zh-CN" sz="2400" dirty="0">
                <a:solidFill>
                  <a:srgbClr val="FF0000"/>
                </a:solidFill>
              </a:rPr>
              <a:t>反射</a:t>
            </a:r>
            <a:r>
              <a:rPr lang="zh-CN" altLang="zh-CN" sz="2400" dirty="0"/>
              <a:t>（</a:t>
            </a:r>
            <a:r>
              <a:rPr lang="en-US" altLang="zh-CN" sz="2400" dirty="0"/>
              <a:t>reflection</a:t>
            </a:r>
            <a:r>
              <a:rPr lang="zh-CN" altLang="zh-CN" sz="2400" dirty="0"/>
              <a:t>）、</a:t>
            </a:r>
            <a:r>
              <a:rPr lang="zh-CN" altLang="zh-CN" sz="2400" dirty="0">
                <a:solidFill>
                  <a:srgbClr val="FF0000"/>
                </a:solidFill>
              </a:rPr>
              <a:t>透射</a:t>
            </a:r>
            <a:r>
              <a:rPr lang="zh-CN" altLang="zh-CN" sz="2400" dirty="0"/>
              <a:t>（</a:t>
            </a:r>
            <a:r>
              <a:rPr lang="en-US" altLang="zh-CN" sz="2400" dirty="0"/>
              <a:t>transmission</a:t>
            </a:r>
            <a:r>
              <a:rPr lang="zh-CN" altLang="zh-CN" sz="2400" dirty="0"/>
              <a:t>）、</a:t>
            </a:r>
            <a:r>
              <a:rPr lang="zh-CN" altLang="zh-CN" sz="2400" dirty="0">
                <a:solidFill>
                  <a:srgbClr val="FF0000"/>
                </a:solidFill>
              </a:rPr>
              <a:t>吸收</a:t>
            </a:r>
            <a:r>
              <a:rPr lang="zh-CN" altLang="zh-CN" sz="2400" dirty="0"/>
              <a:t>（</a:t>
            </a:r>
            <a:r>
              <a:rPr lang="en-US" altLang="zh-CN" sz="2400" dirty="0"/>
              <a:t>absorption</a:t>
            </a:r>
            <a:r>
              <a:rPr lang="zh-CN" altLang="zh-CN" sz="2400" dirty="0"/>
              <a:t>）、</a:t>
            </a:r>
            <a:r>
              <a:rPr lang="zh-CN" altLang="zh-CN" sz="2400" dirty="0">
                <a:solidFill>
                  <a:srgbClr val="FF0000"/>
                </a:solidFill>
              </a:rPr>
              <a:t>衍射</a:t>
            </a:r>
            <a:r>
              <a:rPr lang="zh-CN" altLang="zh-CN" sz="2400" dirty="0"/>
              <a:t>（</a:t>
            </a:r>
            <a:r>
              <a:rPr lang="en-US" altLang="zh-CN" sz="2400" dirty="0"/>
              <a:t>diffraction</a:t>
            </a:r>
            <a:r>
              <a:rPr lang="zh-CN" altLang="zh-CN" sz="2400" dirty="0"/>
              <a:t>）、</a:t>
            </a:r>
            <a:r>
              <a:rPr lang="zh-CN" altLang="zh-CN" sz="2400" dirty="0">
                <a:solidFill>
                  <a:srgbClr val="FF0000"/>
                </a:solidFill>
              </a:rPr>
              <a:t>折射</a:t>
            </a:r>
            <a:r>
              <a:rPr lang="zh-CN" altLang="zh-CN" sz="2400" dirty="0"/>
              <a:t>（</a:t>
            </a:r>
            <a:r>
              <a:rPr lang="en-US" altLang="zh-CN" sz="2400" dirty="0"/>
              <a:t>refraction</a:t>
            </a:r>
            <a:r>
              <a:rPr lang="zh-CN" altLang="zh-CN" sz="2400" dirty="0"/>
              <a:t>）、以及</a:t>
            </a:r>
            <a:r>
              <a:rPr lang="zh-CN" altLang="zh-CN" sz="2400" dirty="0">
                <a:solidFill>
                  <a:srgbClr val="FF0000"/>
                </a:solidFill>
              </a:rPr>
              <a:t>干涉</a:t>
            </a:r>
            <a:r>
              <a:rPr lang="zh-CN" altLang="zh-CN" sz="2400" dirty="0"/>
              <a:t>（</a:t>
            </a:r>
            <a:r>
              <a:rPr lang="en-US" altLang="zh-CN" sz="2400" dirty="0"/>
              <a:t>interference</a:t>
            </a:r>
            <a:r>
              <a:rPr lang="zh-CN" altLang="zh-CN" sz="2400" dirty="0"/>
              <a:t>）等物理现象。</a:t>
            </a:r>
            <a:endParaRPr lang="en-US" altLang="zh-CN" sz="2400" dirty="0"/>
          </a:p>
          <a:p>
            <a:pPr marL="635" indent="0">
              <a:lnSpc>
                <a:spcPct val="140000"/>
              </a:lnSpc>
              <a:buNone/>
            </a:pPr>
            <a:r>
              <a:rPr lang="zh-CN" altLang="zh-CN" sz="2400" dirty="0"/>
              <a:t>被物体吸收的光线部分转化为热能，其余部分进入人的视觉系统，使得我们能够看到该</a:t>
            </a:r>
            <a:r>
              <a:rPr lang="zh-CN" altLang="en-US" sz="2400" dirty="0"/>
              <a:t>物体。</a:t>
            </a:r>
          </a:p>
        </p:txBody>
      </p:sp>
      <p:sp>
        <p:nvSpPr>
          <p:cNvPr id="330754" name="Rectangle 2"/>
          <p:cNvSpPr>
            <a:spLocks noGrp="1" noRot="1" noChangeArrowheads="1"/>
          </p:cNvSpPr>
          <p:nvPr>
            <p:ph type="title" idx="4294967295"/>
          </p:nvPr>
        </p:nvSpPr>
        <p:spPr>
          <a:xfrm>
            <a:off x="1662430" y="953361"/>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一、现实生活中的光照</a:t>
            </a:r>
          </a:p>
        </p:txBody>
      </p:sp>
      <p:pic>
        <p:nvPicPr>
          <p:cNvPr id="3" name="图片 2">
            <a:extLst>
              <a:ext uri="{FF2B5EF4-FFF2-40B4-BE49-F238E27FC236}">
                <a16:creationId xmlns:a16="http://schemas.microsoft.com/office/drawing/2014/main" id="{EB4F42A4-5C47-41CA-9A2C-261269389C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48064" y="4509120"/>
            <a:ext cx="3671282" cy="2200070"/>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651">
                                            <p:txEl>
                                              <p:charRg st="0" end="17"/>
                                            </p:txEl>
                                          </p:spTgt>
                                        </p:tgtEl>
                                        <p:attrNameLst>
                                          <p:attrName>style.visibility</p:attrName>
                                        </p:attrNameLst>
                                      </p:cBhvr>
                                      <p:to>
                                        <p:strVal val="visible"/>
                                      </p:to>
                                    </p:set>
                                    <p:anim calcmode="lin" valueType="num">
                                      <p:cBhvr additive="base">
                                        <p:cTn id="7" dur="500" fill="hold"/>
                                        <p:tgtEl>
                                          <p:spTgt spid="283651">
                                            <p:txEl>
                                              <p:charRg st="0" end="1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3651">
                                            <p:txEl>
                                              <p:charRg st="0" end="1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83651">
                                            <p:txEl>
                                              <p:charRg st="17" end="18"/>
                                            </p:txEl>
                                          </p:spTgt>
                                        </p:tgtEl>
                                        <p:attrNameLst>
                                          <p:attrName>style.visibility</p:attrName>
                                        </p:attrNameLst>
                                      </p:cBhvr>
                                      <p:to>
                                        <p:strVal val="visible"/>
                                      </p:to>
                                    </p:set>
                                    <p:animEffect transition="in" filter="blinds(horizontal)">
                                      <p:cBhvr>
                                        <p:cTn id="13" dur="500"/>
                                        <p:tgtEl>
                                          <p:spTgt spid="283651">
                                            <p:txEl>
                                              <p:charRg st="17" end="1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83651">
                                            <p:txEl>
                                              <p:charRg st="18" end="18"/>
                                            </p:txEl>
                                          </p:spTgt>
                                        </p:tgtEl>
                                        <p:attrNameLst>
                                          <p:attrName>style.visibility</p:attrName>
                                        </p:attrNameLst>
                                      </p:cBhvr>
                                      <p:to>
                                        <p:strVal val="visible"/>
                                      </p:to>
                                    </p:set>
                                    <p:animEffect transition="in" filter="blinds(horizontal)">
                                      <p:cBhvr>
                                        <p:cTn id="16" dur="500"/>
                                        <p:tgtEl>
                                          <p:spTgt spid="283651">
                                            <p:txEl>
                                              <p:char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195" y="1196752"/>
            <a:ext cx="7886700" cy="3644205"/>
          </a:xfrm>
        </p:spPr>
        <p:txBody>
          <a:bodyPr>
            <a:normAutofit/>
          </a:bodyPr>
          <a:lstStyle/>
          <a:p>
            <a:pPr marL="257810" lvl="1" indent="0">
              <a:buNone/>
            </a:pP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Phong</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模型明暗处理</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en-US" altLang="zh-CN" sz="1800" b="1" dirty="0" err="1">
                <a:latin typeface="等线 Light" panose="02010600030101010101" pitchFamily="2" charset="-122"/>
                <a:cs typeface="Times New Roman" panose="02020603050405020304" pitchFamily="18" charset="0"/>
              </a:rPr>
              <a:t>Gouraud</a:t>
            </a:r>
            <a:r>
              <a:rPr lang="zh-CN" altLang="zh-CN" sz="1800" b="1" dirty="0">
                <a:ea typeface="等线 Light" panose="02010600030101010101" pitchFamily="2" charset="-122"/>
                <a:cs typeface="Times New Roman" panose="02020603050405020304" pitchFamily="18" charset="0"/>
              </a:rPr>
              <a:t>明暗处理</a:t>
            </a:r>
            <a:r>
              <a:rPr lang="zh-CN" altLang="en-US" sz="1800" b="1" dirty="0">
                <a:ea typeface="等线 Light" panose="02010600030101010101" pitchFamily="2" charset="-122"/>
                <a:cs typeface="Times New Roman" panose="02020603050405020304" pitchFamily="18" charset="0"/>
              </a:rPr>
              <a:t>步骤：</a:t>
            </a:r>
            <a:endParaRPr lang="en-US" altLang="zh-CN" sz="1800" b="1" dirty="0">
              <a:ea typeface="等线 Light" panose="02010600030101010101" pitchFamily="2" charset="-122"/>
              <a:cs typeface="Times New Roman" panose="02020603050405020304" pitchFamily="18" charset="0"/>
            </a:endParaRPr>
          </a:p>
          <a:p>
            <a:pPr marL="257810" lvl="1" indent="0">
              <a:buNone/>
            </a:pPr>
            <a:r>
              <a:rPr lang="zh-CN" altLang="en-US" sz="1800" b="1" dirty="0">
                <a:solidFill>
                  <a:srgbClr val="FF0000"/>
                </a:solidFill>
                <a:latin typeface="Times New Roman" panose="02020603050405020304" pitchFamily="18" charset="0"/>
                <a:ea typeface="等线 Light" panose="02010600030101010101" pitchFamily="2" charset="-122"/>
                <a:cs typeface="Times New Roman" panose="02020603050405020304" pitchFamily="18" charset="0"/>
              </a:rPr>
              <a:t>光强插值</a:t>
            </a:r>
            <a:endParaRPr lang="en-US" altLang="zh-CN" sz="1800" b="1" dirty="0">
              <a:solidFill>
                <a:srgbClr val="FF0000"/>
              </a:solidFill>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pic>
        <p:nvPicPr>
          <p:cNvPr id="6" name="图片 5">
            <a:extLst>
              <a:ext uri="{FF2B5EF4-FFF2-40B4-BE49-F238E27FC236}">
                <a16:creationId xmlns:a16="http://schemas.microsoft.com/office/drawing/2014/main" id="{A713ED50-8606-4349-973B-2AD10AF7DF52}"/>
              </a:ext>
            </a:extLst>
          </p:cNvPr>
          <p:cNvPicPr>
            <a:picLocks noChangeAspect="1"/>
          </p:cNvPicPr>
          <p:nvPr/>
        </p:nvPicPr>
        <p:blipFill>
          <a:blip r:embed="rId2"/>
          <a:stretch>
            <a:fillRect/>
          </a:stretch>
        </p:blipFill>
        <p:spPr>
          <a:xfrm>
            <a:off x="3635896" y="2060848"/>
            <a:ext cx="5184576" cy="427099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A0DB54E-191B-4F68-8758-1181CB52A48D}"/>
                  </a:ext>
                </a:extLst>
              </p:cNvPr>
              <p:cNvSpPr txBox="1"/>
              <p:nvPr/>
            </p:nvSpPr>
            <p:spPr>
              <a:xfrm>
                <a:off x="-464290" y="3197481"/>
                <a:ext cx="4572000" cy="1997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𝑎</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𝑠</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𝑠</m:t>
                                          </m:r>
                                        </m:sub>
                                      </m:sSub>
                                    </m:e>
                                  </m:d>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𝑏</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𝑠</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4</m:t>
                                          </m:r>
                                        </m:sub>
                                      </m:sSub>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4</m:t>
                                      </m:r>
                                    </m:sub>
                                  </m:sSub>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𝑠</m:t>
                                          </m:r>
                                        </m:sub>
                                      </m:sSub>
                                    </m:e>
                                  </m:d>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4</m:t>
                                      </m:r>
                                    </m:sub>
                                  </m:sSub>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𝑠</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𝑏</m:t>
                                      </m:r>
                                    </m:sub>
                                  </m:sSub>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𝑠</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𝑎</m:t>
                                          </m:r>
                                        </m:sub>
                                      </m:sSub>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𝑎</m:t>
                                      </m:r>
                                    </m:sub>
                                  </m:sSub>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𝑏</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𝑠</m:t>
                                          </m:r>
                                        </m:sub>
                                      </m:sSub>
                                    </m:e>
                                  </m:d>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𝑏</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𝑎</m:t>
                                      </m:r>
                                    </m:sub>
                                  </m:sSub>
                                </m:den>
                              </m:f>
                            </m:e>
                          </m:eqArr>
                        </m:e>
                      </m:d>
                    </m:oMath>
                  </m:oMathPara>
                </a14:m>
                <a:endParaRPr lang="zh-CN" altLang="en-US" dirty="0"/>
              </a:p>
            </p:txBody>
          </p:sp>
        </mc:Choice>
        <mc:Fallback xmlns="">
          <p:sp>
            <p:nvSpPr>
              <p:cNvPr id="8" name="文本框 7">
                <a:extLst>
                  <a:ext uri="{FF2B5EF4-FFF2-40B4-BE49-F238E27FC236}">
                    <a16:creationId xmlns:a16="http://schemas.microsoft.com/office/drawing/2014/main" id="{7A0DB54E-191B-4F68-8758-1181CB52A48D}"/>
                  </a:ext>
                </a:extLst>
              </p:cNvPr>
              <p:cNvSpPr txBox="1">
                <a:spLocks noRot="1" noChangeAspect="1" noMove="1" noResize="1" noEditPoints="1" noAdjustHandles="1" noChangeArrowheads="1" noChangeShapeType="1" noTextEdit="1"/>
              </p:cNvSpPr>
              <p:nvPr/>
            </p:nvSpPr>
            <p:spPr>
              <a:xfrm>
                <a:off x="-464290" y="3197481"/>
                <a:ext cx="4572000" cy="199772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9009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195" y="1196752"/>
            <a:ext cx="7886700" cy="3644205"/>
          </a:xfrm>
        </p:spPr>
        <p:txBody>
          <a:bodyPr>
            <a:normAutofit/>
          </a:bodyPr>
          <a:lstStyle/>
          <a:p>
            <a:pPr marL="257810" lvl="1" indent="0">
              <a:buNone/>
            </a:pP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Phong</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模型明暗处理</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en-US" altLang="zh-CN" sz="1800" b="1" dirty="0" err="1">
                <a:latin typeface="等线 Light" panose="02010600030101010101" pitchFamily="2" charset="-122"/>
                <a:cs typeface="Times New Roman" panose="02020603050405020304" pitchFamily="18" charset="0"/>
              </a:rPr>
              <a:t>Gouraud</a:t>
            </a:r>
            <a:r>
              <a:rPr lang="zh-CN" altLang="zh-CN" sz="1800" b="1" dirty="0">
                <a:ea typeface="等线 Light" panose="02010600030101010101" pitchFamily="2" charset="-122"/>
                <a:cs typeface="Times New Roman" panose="02020603050405020304" pitchFamily="18" charset="0"/>
              </a:rPr>
              <a:t>明暗处理</a:t>
            </a:r>
            <a:r>
              <a:rPr lang="zh-CN" altLang="en-US" sz="1800" b="1" dirty="0">
                <a:ea typeface="等线 Light" panose="02010600030101010101" pitchFamily="2" charset="-122"/>
                <a:cs typeface="Times New Roman" panose="02020603050405020304" pitchFamily="18" charset="0"/>
              </a:rPr>
              <a:t>步骤：</a:t>
            </a:r>
            <a:endParaRPr lang="en-US" altLang="zh-CN" sz="1800" b="1" dirty="0">
              <a:ea typeface="等线 Light" panose="02010600030101010101" pitchFamily="2" charset="-122"/>
              <a:cs typeface="Times New Roman" panose="02020603050405020304" pitchFamily="18" charset="0"/>
            </a:endParaRPr>
          </a:p>
          <a:p>
            <a:pPr marL="257810" lvl="1" indent="0">
              <a:buNone/>
            </a:pP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增量算法</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实现各点光强的计算</a:t>
            </a:r>
            <a:endParaRPr lang="en-US" altLang="zh-CN" sz="1800" b="1" dirty="0">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sp>
        <p:nvSpPr>
          <p:cNvPr id="2" name="Rectangle 2">
            <a:extLst>
              <a:ext uri="{FF2B5EF4-FFF2-40B4-BE49-F238E27FC236}">
                <a16:creationId xmlns:a16="http://schemas.microsoft.com/office/drawing/2014/main" id="{2A8FE8EC-E82C-4791-861C-3C71584853F0}"/>
              </a:ext>
            </a:extLst>
          </p:cNvPr>
          <p:cNvSpPr>
            <a:spLocks noChangeArrowheads="1"/>
          </p:cNvSpPr>
          <p:nvPr/>
        </p:nvSpPr>
        <p:spPr bwMode="auto">
          <a:xfrm>
            <a:off x="2267744" y="2708919"/>
            <a:ext cx="147282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1ECE0D33-F1B6-4E0D-A0DA-0EBF1D4D84A2}"/>
              </a:ext>
            </a:extLst>
          </p:cNvPr>
          <p:cNvGraphicFramePr>
            <a:graphicFrameLocks noChangeAspect="1"/>
          </p:cNvGraphicFramePr>
          <p:nvPr>
            <p:extLst>
              <p:ext uri="{D42A27DB-BD31-4B8C-83A1-F6EECF244321}">
                <p14:modId xmlns:p14="http://schemas.microsoft.com/office/powerpoint/2010/main" val="1021876235"/>
              </p:ext>
            </p:extLst>
          </p:nvPr>
        </p:nvGraphicFramePr>
        <p:xfrm>
          <a:off x="395536" y="2817721"/>
          <a:ext cx="5046592" cy="3312368"/>
        </p:xfrm>
        <a:graphic>
          <a:graphicData uri="http://schemas.openxmlformats.org/presentationml/2006/ole">
            <mc:AlternateContent xmlns:mc="http://schemas.openxmlformats.org/markup-compatibility/2006">
              <mc:Choice xmlns:v="urn:schemas-microsoft-com:vml" Requires="v">
                <p:oleObj spid="_x0000_s17428" r:id="rId3" imgW="3610173" imgH="2371765" progId="Visio.Drawing.15">
                  <p:embed/>
                </p:oleObj>
              </mc:Choice>
              <mc:Fallback>
                <p:oleObj r:id="rId3" imgW="3610173" imgH="237176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817721"/>
                        <a:ext cx="5046592" cy="3312368"/>
                      </a:xfrm>
                      <a:prstGeom prst="rect">
                        <a:avLst/>
                      </a:prstGeom>
                      <a:noFill/>
                    </p:spPr>
                  </p:pic>
                </p:oleObj>
              </mc:Fallback>
            </mc:AlternateContent>
          </a:graphicData>
        </a:graphic>
      </p:graphicFrame>
      <p:pic>
        <p:nvPicPr>
          <p:cNvPr id="9" name="图片 8">
            <a:extLst>
              <a:ext uri="{FF2B5EF4-FFF2-40B4-BE49-F238E27FC236}">
                <a16:creationId xmlns:a16="http://schemas.microsoft.com/office/drawing/2014/main" id="{3B531C89-F61A-47EC-8A2A-BE11FABE5FD8}"/>
              </a:ext>
            </a:extLst>
          </p:cNvPr>
          <p:cNvPicPr>
            <a:picLocks noChangeAspect="1"/>
          </p:cNvPicPr>
          <p:nvPr/>
        </p:nvPicPr>
        <p:blipFill>
          <a:blip r:embed="rId5"/>
          <a:stretch>
            <a:fillRect/>
          </a:stretch>
        </p:blipFill>
        <p:spPr>
          <a:xfrm>
            <a:off x="5854865" y="3429000"/>
            <a:ext cx="3009900" cy="3124200"/>
          </a:xfrm>
          <a:prstGeom prst="rect">
            <a:avLst/>
          </a:prstGeom>
        </p:spPr>
      </p:pic>
    </p:spTree>
    <p:extLst>
      <p:ext uri="{BB962C8B-B14F-4D97-AF65-F5344CB8AC3E}">
        <p14:creationId xmlns:p14="http://schemas.microsoft.com/office/powerpoint/2010/main" val="4071133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988840"/>
            <a:ext cx="7886700" cy="3644205"/>
          </a:xfrm>
        </p:spPr>
        <p:txBody>
          <a:bodyPr>
            <a:normAutofit/>
          </a:bodyPr>
          <a:lstStyle/>
          <a:p>
            <a:pPr marL="257810" lvl="1" indent="0">
              <a:buNone/>
            </a:pP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Phong</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模型明暗处理</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sp>
        <p:nvSpPr>
          <p:cNvPr id="2" name="Rectangle 2">
            <a:extLst>
              <a:ext uri="{FF2B5EF4-FFF2-40B4-BE49-F238E27FC236}">
                <a16:creationId xmlns:a16="http://schemas.microsoft.com/office/drawing/2014/main" id="{2A8FE8EC-E82C-4791-861C-3C71584853F0}"/>
              </a:ext>
            </a:extLst>
          </p:cNvPr>
          <p:cNvSpPr>
            <a:spLocks noChangeArrowheads="1"/>
          </p:cNvSpPr>
          <p:nvPr/>
        </p:nvSpPr>
        <p:spPr bwMode="auto">
          <a:xfrm>
            <a:off x="2267744" y="2708919"/>
            <a:ext cx="147282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C72386D5-5BBD-4792-A7BB-CB67AFDC222E}"/>
              </a:ext>
            </a:extLst>
          </p:cNvPr>
          <p:cNvPicPr/>
          <p:nvPr/>
        </p:nvPicPr>
        <p:blipFill>
          <a:blip r:embed="rId2"/>
          <a:stretch>
            <a:fillRect/>
          </a:stretch>
        </p:blipFill>
        <p:spPr>
          <a:xfrm>
            <a:off x="3131840" y="2612734"/>
            <a:ext cx="3024336" cy="2981257"/>
          </a:xfrm>
          <a:prstGeom prst="rect">
            <a:avLst/>
          </a:prstGeom>
        </p:spPr>
      </p:pic>
    </p:spTree>
    <p:extLst>
      <p:ext uri="{BB962C8B-B14F-4D97-AF65-F5344CB8AC3E}">
        <p14:creationId xmlns:p14="http://schemas.microsoft.com/office/powerpoint/2010/main" val="130283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988840"/>
            <a:ext cx="7886700" cy="3644205"/>
          </a:xfrm>
        </p:spPr>
        <p:txBody>
          <a:bodyPr>
            <a:normAutofit/>
          </a:bodyPr>
          <a:lstStyle/>
          <a:p>
            <a:pPr marL="257810" lvl="1" indent="0">
              <a:buNone/>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800" dirty="0">
                <a:effectLst/>
                <a:latin typeface="Times New Roman" panose="02020603050405020304" pitchFamily="18" charset="0"/>
                <a:ea typeface="宋体" panose="02010600030101010101" pitchFamily="2" charset="-122"/>
              </a:rPr>
              <a:t>Three.js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实现一个光滑曲面的光照模拟效果</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en-US" altLang="zh-CN" sz="2800" b="1">
                <a:latin typeface="Times New Roman" panose="02020603050405020304" pitchFamily="18" charset="0"/>
                <a:ea typeface="宋体" panose="02010600030101010101" pitchFamily="2" charset="-122"/>
                <a:cs typeface="Times New Roman" panose="02020603050405020304" pitchFamily="18" charset="0"/>
                <a:hlinkClick r:id="rId2"/>
              </a:rPr>
              <a:t>https://r105.threejsfundamentals.org/threejs/lessons/threejs-materials.html</a:t>
            </a:r>
            <a:endParaRPr lang="en-US" altLang="zh-CN" sz="2800" b="1">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三、实例分析</a:t>
            </a:r>
          </a:p>
        </p:txBody>
      </p:sp>
      <p:sp>
        <p:nvSpPr>
          <p:cNvPr id="2" name="Rectangle 2">
            <a:extLst>
              <a:ext uri="{FF2B5EF4-FFF2-40B4-BE49-F238E27FC236}">
                <a16:creationId xmlns:a16="http://schemas.microsoft.com/office/drawing/2014/main" id="{2A8FE8EC-E82C-4791-861C-3C71584853F0}"/>
              </a:ext>
            </a:extLst>
          </p:cNvPr>
          <p:cNvSpPr>
            <a:spLocks noChangeArrowheads="1"/>
          </p:cNvSpPr>
          <p:nvPr/>
        </p:nvSpPr>
        <p:spPr bwMode="auto">
          <a:xfrm>
            <a:off x="2267744" y="2708919"/>
            <a:ext cx="147282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572869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6FF50-58BB-4C4C-AB91-3D50CC0739A1}"/>
              </a:ext>
            </a:extLst>
          </p:cNvPr>
          <p:cNvSpPr>
            <a:spLocks noGrp="1"/>
          </p:cNvSpPr>
          <p:nvPr>
            <p:ph type="title"/>
          </p:nvPr>
        </p:nvSpPr>
        <p:spPr/>
        <p:txBody>
          <a:bodyPr/>
          <a:lstStyle/>
          <a:p>
            <a:r>
              <a:rPr lang="zh-CN" altLang="en-US"/>
              <a:t>拓展思考</a:t>
            </a:r>
          </a:p>
        </p:txBody>
      </p:sp>
      <p:sp>
        <p:nvSpPr>
          <p:cNvPr id="3" name="内容占位符 2">
            <a:extLst>
              <a:ext uri="{FF2B5EF4-FFF2-40B4-BE49-F238E27FC236}">
                <a16:creationId xmlns:a16="http://schemas.microsoft.com/office/drawing/2014/main" id="{3D7D550B-87B0-4DDB-BC2C-20CE0740D3DC}"/>
              </a:ext>
            </a:extLst>
          </p:cNvPr>
          <p:cNvSpPr>
            <a:spLocks noGrp="1"/>
          </p:cNvSpPr>
          <p:nvPr>
            <p:ph idx="1"/>
          </p:nvPr>
        </p:nvSpPr>
        <p:spPr/>
        <p:txBody>
          <a:bodyPr>
            <a:normAutofit/>
          </a:bodyPr>
          <a:lstStyle/>
          <a:p>
            <a:r>
              <a:rPr lang="zh-CN" altLang="en-US" sz="2400" dirty="0"/>
              <a:t>创建一个函数，使其能够算出光线照到物体表面后，有多少能量向什么方向反射？</a:t>
            </a:r>
          </a:p>
        </p:txBody>
      </p:sp>
      <p:pic>
        <p:nvPicPr>
          <p:cNvPr id="6" name="图片 5">
            <a:extLst>
              <a:ext uri="{FF2B5EF4-FFF2-40B4-BE49-F238E27FC236}">
                <a16:creationId xmlns:a16="http://schemas.microsoft.com/office/drawing/2014/main" id="{46EE9230-6A84-428F-B44B-D3C27C1AFEC1}"/>
              </a:ext>
            </a:extLst>
          </p:cNvPr>
          <p:cNvPicPr>
            <a:picLocks noChangeAspect="1"/>
          </p:cNvPicPr>
          <p:nvPr/>
        </p:nvPicPr>
        <p:blipFill>
          <a:blip r:embed="rId2"/>
          <a:stretch>
            <a:fillRect/>
          </a:stretch>
        </p:blipFill>
        <p:spPr>
          <a:xfrm>
            <a:off x="2123728" y="3645024"/>
            <a:ext cx="4297078" cy="2666893"/>
          </a:xfrm>
          <a:prstGeom prst="rect">
            <a:avLst/>
          </a:prstGeom>
        </p:spPr>
      </p:pic>
    </p:spTree>
    <p:extLst>
      <p:ext uri="{BB962C8B-B14F-4D97-AF65-F5344CB8AC3E}">
        <p14:creationId xmlns:p14="http://schemas.microsoft.com/office/powerpoint/2010/main" val="721637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988840"/>
            <a:ext cx="7886700" cy="3644205"/>
          </a:xfrm>
        </p:spPr>
        <p:txBody>
          <a:bodyPr>
            <a:normAutofit/>
          </a:bodyPr>
          <a:lstStyle/>
          <a:p>
            <a:pPr marL="257810" lvl="1" indent="0">
              <a:buNone/>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如何建立一个通用的模型，能够实现</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光照颜色计算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，以及实际光照测量等都能通用的模型；</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从能量关系中，考虑物体表面一个微小平面上，入射光能量与出射光能量之间的关系；</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定义</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BRDF</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为如下关系：</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a:t>
            </a:r>
            <a:r>
              <a:rPr lang="en-US" altLang="zh-CN"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BRDF</a:t>
            </a: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模型</a:t>
            </a:r>
          </a:p>
        </p:txBody>
      </p:sp>
      <p:sp>
        <p:nvSpPr>
          <p:cNvPr id="2" name="Rectangle 2">
            <a:extLst>
              <a:ext uri="{FF2B5EF4-FFF2-40B4-BE49-F238E27FC236}">
                <a16:creationId xmlns:a16="http://schemas.microsoft.com/office/drawing/2014/main" id="{2A8FE8EC-E82C-4791-861C-3C71584853F0}"/>
              </a:ext>
            </a:extLst>
          </p:cNvPr>
          <p:cNvSpPr>
            <a:spLocks noChangeArrowheads="1"/>
          </p:cNvSpPr>
          <p:nvPr/>
        </p:nvSpPr>
        <p:spPr bwMode="auto">
          <a:xfrm>
            <a:off x="2267744" y="2708919"/>
            <a:ext cx="147282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5B8F0EA-1B11-4AD7-9B96-3D733AD2D25E}"/>
              </a:ext>
            </a:extLst>
          </p:cNvPr>
          <p:cNvPicPr>
            <a:picLocks noChangeAspect="1"/>
          </p:cNvPicPr>
          <p:nvPr/>
        </p:nvPicPr>
        <p:blipFill>
          <a:blip r:embed="rId2"/>
          <a:stretch>
            <a:fillRect/>
          </a:stretch>
        </p:blipFill>
        <p:spPr>
          <a:xfrm>
            <a:off x="2502024" y="4221088"/>
            <a:ext cx="4139952" cy="1486674"/>
          </a:xfrm>
          <a:prstGeom prst="rect">
            <a:avLst/>
          </a:prstGeom>
        </p:spPr>
      </p:pic>
    </p:spTree>
    <p:extLst>
      <p:ext uri="{BB962C8B-B14F-4D97-AF65-F5344CB8AC3E}">
        <p14:creationId xmlns:p14="http://schemas.microsoft.com/office/powerpoint/2010/main" val="2761757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988840"/>
            <a:ext cx="7886700" cy="3644205"/>
          </a:xfrm>
        </p:spPr>
        <p:txBody>
          <a:bodyPr>
            <a:normAutofit/>
          </a:bodyPr>
          <a:lstStyle/>
          <a:p>
            <a:pPr marL="257810" lvl="1" indent="0">
              <a:buNone/>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57810" lvl="1" indent="0">
              <a:buNone/>
            </a:pP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四、</a:t>
            </a:r>
            <a:r>
              <a:rPr lang="en-US" altLang="zh-CN"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BRDF</a:t>
            </a: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模型</a:t>
            </a:r>
          </a:p>
        </p:txBody>
      </p:sp>
      <p:sp>
        <p:nvSpPr>
          <p:cNvPr id="2" name="Rectangle 2">
            <a:extLst>
              <a:ext uri="{FF2B5EF4-FFF2-40B4-BE49-F238E27FC236}">
                <a16:creationId xmlns:a16="http://schemas.microsoft.com/office/drawing/2014/main" id="{2A8FE8EC-E82C-4791-861C-3C71584853F0}"/>
              </a:ext>
            </a:extLst>
          </p:cNvPr>
          <p:cNvSpPr>
            <a:spLocks noChangeArrowheads="1"/>
          </p:cNvSpPr>
          <p:nvPr/>
        </p:nvSpPr>
        <p:spPr bwMode="auto">
          <a:xfrm>
            <a:off x="2267744" y="2708919"/>
            <a:ext cx="147282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内容占位符 2">
            <a:extLst>
              <a:ext uri="{FF2B5EF4-FFF2-40B4-BE49-F238E27FC236}">
                <a16:creationId xmlns:a16="http://schemas.microsoft.com/office/drawing/2014/main" id="{E3D1BBB2-B3E3-47AC-B4E1-C264B2E41BB1}"/>
              </a:ext>
            </a:extLst>
          </p:cNvPr>
          <p:cNvSpPr txBox="1">
            <a:spLocks/>
          </p:cNvSpPr>
          <p:nvPr/>
        </p:nvSpPr>
        <p:spPr>
          <a:xfrm>
            <a:off x="475928" y="2141240"/>
            <a:ext cx="7886700" cy="3644205"/>
          </a:xfrm>
          <a:prstGeom prst="rect">
            <a:avLst/>
          </a:prstGeom>
        </p:spPr>
        <p:txBody>
          <a:bodyPr vert="horz" lIns="91440" tIns="45720" rIns="91440" bIns="45720" rtlCol="0">
            <a:normAutofit/>
          </a:bodyPr>
          <a:lst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a:lstStyle>
          <a:p>
            <a:pPr marL="257810" lvl="1" indent="0" fontAlgn="auto">
              <a:spcAft>
                <a:spcPts val="0"/>
              </a:spcAft>
              <a:buFont typeface="Arial" panose="020B0604020202020204" pitchFamily="34" charset="0"/>
              <a:buNone/>
            </a:pP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AEAF978A-E546-49C6-8C2B-7FF9D607BA35}"/>
              </a:ext>
            </a:extLst>
          </p:cNvPr>
          <p:cNvPicPr>
            <a:picLocks noChangeAspect="1"/>
          </p:cNvPicPr>
          <p:nvPr/>
        </p:nvPicPr>
        <p:blipFill>
          <a:blip r:embed="rId2"/>
          <a:stretch>
            <a:fillRect/>
          </a:stretch>
        </p:blipFill>
        <p:spPr>
          <a:xfrm>
            <a:off x="179512" y="1772816"/>
            <a:ext cx="8892480" cy="4482193"/>
          </a:xfrm>
          <a:prstGeom prst="rect">
            <a:avLst/>
          </a:prstGeom>
        </p:spPr>
      </p:pic>
    </p:spTree>
    <p:extLst>
      <p:ext uri="{BB962C8B-B14F-4D97-AF65-F5344CB8AC3E}">
        <p14:creationId xmlns:p14="http://schemas.microsoft.com/office/powerpoint/2010/main" val="1139922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Rot="1"/>
          </p:cNvSpPr>
          <p:nvPr>
            <p:ph idx="1"/>
          </p:nvPr>
        </p:nvSpPr>
        <p:spPr>
          <a:xfrm>
            <a:off x="1116013" y="1995488"/>
            <a:ext cx="7416800" cy="5248103"/>
          </a:xfrm>
        </p:spPr>
        <p:txBody>
          <a:bodyPr vert="horz" wrap="square" lIns="91440" tIns="45720" rIns="91440" bIns="45720" anchor="t" anchorCtr="0">
            <a:spAutoFit/>
          </a:bodyPr>
          <a:lstStyle/>
          <a:p>
            <a:pPr marL="635" indent="0">
              <a:lnSpc>
                <a:spcPct val="140000"/>
              </a:lnSpc>
              <a:buNone/>
            </a:pPr>
            <a:r>
              <a:rPr lang="zh-CN" altLang="en-US" sz="2400" dirty="0"/>
              <a:t>颜色的度量（人的感知）</a:t>
            </a:r>
            <a:endParaRPr lang="en-US" altLang="zh-CN" sz="2400" dirty="0"/>
          </a:p>
          <a:p>
            <a:pPr marL="635" indent="0">
              <a:lnSpc>
                <a:spcPct val="140000"/>
              </a:lnSpc>
              <a:buNone/>
            </a:pPr>
            <a:r>
              <a:rPr lang="zh-CN" altLang="en-US" sz="2400" dirty="0"/>
              <a:t>立体效果（不同位置，不同材质）</a:t>
            </a:r>
            <a:endParaRPr lang="en-US" altLang="zh-CN" sz="2400" dirty="0"/>
          </a:p>
          <a:p>
            <a:pPr marL="635" indent="0">
              <a:lnSpc>
                <a:spcPct val="140000"/>
              </a:lnSpc>
              <a:buNone/>
            </a:pPr>
            <a:r>
              <a:rPr lang="zh-CN" altLang="en-US" sz="2400" dirty="0"/>
              <a:t>光照模型</a:t>
            </a:r>
            <a:endParaRPr lang="en-US" altLang="zh-CN" sz="2400" dirty="0"/>
          </a:p>
          <a:p>
            <a:pPr marL="635" indent="0">
              <a:lnSpc>
                <a:spcPct val="130000"/>
              </a:lnSpc>
              <a:spcBef>
                <a:spcPts val="0"/>
              </a:spcBef>
              <a:buNone/>
            </a:pPr>
            <a:r>
              <a:rPr lang="en-US" altLang="zh-CN" sz="2400" dirty="0"/>
              <a:t>	 </a:t>
            </a:r>
            <a:r>
              <a:rPr lang="zh-CN" altLang="en-US" sz="2400" dirty="0"/>
              <a:t>局部光照</a:t>
            </a:r>
            <a:endParaRPr lang="en-US" altLang="zh-CN" sz="2400" dirty="0"/>
          </a:p>
          <a:p>
            <a:pPr marL="635" indent="0">
              <a:lnSpc>
                <a:spcPct val="130000"/>
              </a:lnSpc>
              <a:spcBef>
                <a:spcPts val="0"/>
              </a:spcBef>
              <a:buNone/>
            </a:pPr>
            <a:r>
              <a:rPr lang="en-US" altLang="zh-CN" sz="2400" dirty="0"/>
              <a:t>       </a:t>
            </a:r>
            <a:r>
              <a:rPr lang="zh-CN" altLang="en-US" sz="2400" dirty="0"/>
              <a:t>全局光照</a:t>
            </a:r>
            <a:endParaRPr lang="en-US" altLang="zh-CN" sz="2400" dirty="0"/>
          </a:p>
          <a:p>
            <a:pPr marL="635" indent="0">
              <a:lnSpc>
                <a:spcPct val="140000"/>
              </a:lnSpc>
              <a:buNone/>
            </a:pPr>
            <a:endParaRPr lang="en-US" altLang="zh-CN" sz="2400" dirty="0"/>
          </a:p>
          <a:p>
            <a:pPr marL="635" indent="0">
              <a:lnSpc>
                <a:spcPct val="140000"/>
              </a:lnSpc>
              <a:buNone/>
            </a:pPr>
            <a:endParaRPr lang="zh-CN" altLang="en-US" sz="2400" dirty="0"/>
          </a:p>
        </p:txBody>
      </p:sp>
      <p:sp>
        <p:nvSpPr>
          <p:cNvPr id="330754" name="Rectangle 2"/>
          <p:cNvSpPr>
            <a:spLocks noGrp="1" noRot="1" noChangeArrowheads="1"/>
          </p:cNvSpPr>
          <p:nvPr>
            <p:ph type="title" idx="4294967295"/>
          </p:nvPr>
        </p:nvSpPr>
        <p:spPr>
          <a:xfrm>
            <a:off x="1533525" y="758815"/>
            <a:ext cx="6076950" cy="668837"/>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dirty="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一、现实生活中的光照</a:t>
            </a:r>
          </a:p>
        </p:txBody>
      </p:sp>
      <p:pic>
        <p:nvPicPr>
          <p:cNvPr id="6" name="Picture 4">
            <a:extLst>
              <a:ext uri="{FF2B5EF4-FFF2-40B4-BE49-F238E27FC236}">
                <a16:creationId xmlns:a16="http://schemas.microsoft.com/office/drawing/2014/main" id="{CA548E5E-1D0E-4883-987D-82A5C4CC83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1427652"/>
            <a:ext cx="2987824" cy="2239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9BC0FDE9-3980-4FC8-97CB-0B6FF631B3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7825" y="4077072"/>
            <a:ext cx="3100499" cy="232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517038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651">
                                            <p:txEl>
                                              <p:pRg st="0" end="0"/>
                                            </p:txEl>
                                          </p:spTgt>
                                        </p:tgtEl>
                                        <p:attrNameLst>
                                          <p:attrName>style.visibility</p:attrName>
                                        </p:attrNameLst>
                                      </p:cBhvr>
                                      <p:to>
                                        <p:strVal val="visible"/>
                                      </p:to>
                                    </p:set>
                                    <p:anim calcmode="lin" valueType="num">
                                      <p:cBhvr additive="base">
                                        <p:cTn id="7" dur="500" fill="hold"/>
                                        <p:tgtEl>
                                          <p:spTgt spid="283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3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3651">
                                            <p:txEl>
                                              <p:pRg st="2" end="2"/>
                                            </p:txEl>
                                          </p:spTgt>
                                        </p:tgtEl>
                                        <p:attrNameLst>
                                          <p:attrName>style.visibility</p:attrName>
                                        </p:attrNameLst>
                                      </p:cBhvr>
                                      <p:to>
                                        <p:strVal val="visible"/>
                                      </p:to>
                                    </p:set>
                                    <p:anim calcmode="lin" valueType="num">
                                      <p:cBhvr additive="base">
                                        <p:cTn id="13" dur="500" fill="hold"/>
                                        <p:tgtEl>
                                          <p:spTgt spid="28365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3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3651">
                                            <p:txEl>
                                              <p:pRg st="1" end="1"/>
                                            </p:txEl>
                                          </p:spTgt>
                                        </p:tgtEl>
                                        <p:attrNameLst>
                                          <p:attrName>style.visibility</p:attrName>
                                        </p:attrNameLst>
                                      </p:cBhvr>
                                      <p:to>
                                        <p:strVal val="visible"/>
                                      </p:to>
                                    </p:set>
                                    <p:anim calcmode="lin" valueType="num">
                                      <p:cBhvr additive="base">
                                        <p:cTn id="19" dur="500" fill="hold"/>
                                        <p:tgtEl>
                                          <p:spTgt spid="28365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3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3651">
                                            <p:txEl>
                                              <p:pRg st="3" end="3"/>
                                            </p:txEl>
                                          </p:spTgt>
                                        </p:tgtEl>
                                        <p:attrNameLst>
                                          <p:attrName>style.visibility</p:attrName>
                                        </p:attrNameLst>
                                      </p:cBhvr>
                                      <p:to>
                                        <p:strVal val="visible"/>
                                      </p:to>
                                    </p:set>
                                    <p:anim calcmode="lin" valueType="num">
                                      <p:cBhvr additive="base">
                                        <p:cTn id="25" dur="500" fill="hold"/>
                                        <p:tgtEl>
                                          <p:spTgt spid="2836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36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3651">
                                            <p:txEl>
                                              <p:pRg st="4" end="4"/>
                                            </p:txEl>
                                          </p:spTgt>
                                        </p:tgtEl>
                                        <p:attrNameLst>
                                          <p:attrName>style.visibility</p:attrName>
                                        </p:attrNameLst>
                                      </p:cBhvr>
                                      <p:to>
                                        <p:strVal val="visible"/>
                                      </p:to>
                                    </p:set>
                                    <p:anim calcmode="lin" valueType="num">
                                      <p:cBhvr additive="base">
                                        <p:cTn id="31" dur="500" fill="hold"/>
                                        <p:tgtEl>
                                          <p:spTgt spid="2836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3651">
                                            <p:txEl>
                                              <p:pRg st="4" end="4"/>
                                            </p:txEl>
                                          </p:spTgt>
                                        </p:tgtEl>
                                        <p:attrNameLst>
                                          <p:attrName>ppt_y</p:attrName>
                                        </p:attrNameLst>
                                      </p:cBhvr>
                                      <p:tavLst>
                                        <p:tav tm="0">
                                          <p:val>
                                            <p:strVal val="1+#ppt_h/2"/>
                                          </p:val>
                                        </p:tav>
                                        <p:tav tm="100000">
                                          <p:val>
                                            <p:strVal val="#ppt_y"/>
                                          </p:val>
                                        </p:tav>
                                      </p:tavLst>
                                    </p:anim>
                                  </p:childTnLst>
                                </p:cTn>
                              </p:par>
                              <p:par>
                                <p:cTn id="33" presetID="3" presetClass="entr" presetSubtype="10" fill="hold" nodeType="withEffect">
                                  <p:stCondLst>
                                    <p:cond delay="0"/>
                                  </p:stCondLst>
                                  <p:childTnLst>
                                    <p:set>
                                      <p:cBhvr>
                                        <p:cTn id="34" dur="1" fill="hold">
                                          <p:stCondLst>
                                            <p:cond delay="0"/>
                                          </p:stCondLst>
                                        </p:cTn>
                                        <p:tgtEl>
                                          <p:spTgt spid="283651">
                                            <p:txEl>
                                              <p:charRg st="18" end="18"/>
                                            </p:txEl>
                                          </p:spTgt>
                                        </p:tgtEl>
                                        <p:attrNameLst>
                                          <p:attrName>style.visibility</p:attrName>
                                        </p:attrNameLst>
                                      </p:cBhvr>
                                      <p:to>
                                        <p:strVal val="visible"/>
                                      </p:to>
                                    </p:set>
                                    <p:animEffect transition="in" filter="blinds(horizontal)">
                                      <p:cBhvr>
                                        <p:cTn id="35" dur="500"/>
                                        <p:tgtEl>
                                          <p:spTgt spid="283651">
                                            <p:txEl>
                                              <p:char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261056" y="304800"/>
            <a:ext cx="7392811" cy="1143000"/>
          </a:xfrm>
        </p:spPr>
        <p:txBody>
          <a:bodyPr/>
          <a:lstStyle/>
          <a:p>
            <a:r>
              <a:rPr lang="zh-CN" altLang="en-US" sz="3300" dirty="0">
                <a:ea typeface="SimSun" panose="02010600030101010101" pitchFamily="2" charset="-122"/>
              </a:rPr>
              <a:t>光照效果</a:t>
            </a:r>
            <a:endParaRPr lang="en-US" altLang="zh-CN" sz="3300" dirty="0">
              <a:ea typeface="SimSun" panose="02010600030101010101" pitchFamily="2" charset="-122"/>
            </a:endParaRPr>
          </a:p>
        </p:txBody>
      </p:sp>
      <p:graphicFrame>
        <p:nvGraphicFramePr>
          <p:cNvPr id="595971" name="Object 3"/>
          <p:cNvGraphicFramePr>
            <a:graphicFrameLocks noChangeAspect="1"/>
          </p:cNvGraphicFramePr>
          <p:nvPr/>
        </p:nvGraphicFramePr>
        <p:xfrm>
          <a:off x="531990" y="1747839"/>
          <a:ext cx="3811411" cy="3811587"/>
        </p:xfrm>
        <a:graphic>
          <a:graphicData uri="http://schemas.openxmlformats.org/presentationml/2006/ole">
            <mc:AlternateContent xmlns:mc="http://schemas.openxmlformats.org/markup-compatibility/2006">
              <mc:Choice xmlns:v="urn:schemas-microsoft-com:vml" Requires="v">
                <p:oleObj spid="_x0000_s12334" name="Image" r:id="rId3" imgW="5080000" imgH="5080000" progId="">
                  <p:embed/>
                </p:oleObj>
              </mc:Choice>
              <mc:Fallback>
                <p:oleObj name="Image" r:id="rId3" imgW="5080000" imgH="5080000" progId="">
                  <p:embed/>
                  <p:pic>
                    <p:nvPicPr>
                      <p:cNvPr id="5959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90" y="1747839"/>
                        <a:ext cx="3811411" cy="381158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5972" name="Text Box 4"/>
          <p:cNvSpPr txBox="1">
            <a:spLocks noChangeArrowheads="1"/>
          </p:cNvSpPr>
          <p:nvPr/>
        </p:nvSpPr>
        <p:spPr bwMode="auto">
          <a:xfrm>
            <a:off x="1429456" y="5715000"/>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latin typeface="Trebuchet MS" panose="020B0603020202020204" pitchFamily="34" charset="0"/>
                <a:ea typeface="SimSun" panose="02010600030101010101" pitchFamily="2" charset="-122"/>
              </a:rPr>
              <a:t>Surface Color</a:t>
            </a:r>
          </a:p>
        </p:txBody>
      </p:sp>
      <p:graphicFrame>
        <p:nvGraphicFramePr>
          <p:cNvPr id="595973" name="Object 5"/>
          <p:cNvGraphicFramePr>
            <a:graphicFrameLocks noChangeAspect="1"/>
          </p:cNvGraphicFramePr>
          <p:nvPr/>
        </p:nvGraphicFramePr>
        <p:xfrm>
          <a:off x="4799190" y="1747839"/>
          <a:ext cx="3811411" cy="3811587"/>
        </p:xfrm>
        <a:graphic>
          <a:graphicData uri="http://schemas.openxmlformats.org/presentationml/2006/ole">
            <mc:AlternateContent xmlns:mc="http://schemas.openxmlformats.org/markup-compatibility/2006">
              <mc:Choice xmlns:v="urn:schemas-microsoft-com:vml" Requires="v">
                <p:oleObj spid="_x0000_s12335" name="Image" r:id="rId5" imgW="5080000" imgH="5080000" progId="">
                  <p:embed/>
                </p:oleObj>
              </mc:Choice>
              <mc:Fallback>
                <p:oleObj name="Image" r:id="rId5" imgW="5080000" imgH="5080000" progId="">
                  <p:embed/>
                  <p:pic>
                    <p:nvPicPr>
                      <p:cNvPr id="59597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9190" y="1747839"/>
                        <a:ext cx="3811411" cy="381158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5974" name="Text Box 6"/>
          <p:cNvSpPr txBox="1">
            <a:spLocks noChangeArrowheads="1"/>
          </p:cNvSpPr>
          <p:nvPr/>
        </p:nvSpPr>
        <p:spPr bwMode="auto">
          <a:xfrm>
            <a:off x="5564012" y="5715000"/>
            <a:ext cx="17716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latin typeface="Trebuchet MS" panose="020B0603020202020204" pitchFamily="34" charset="0"/>
                <a:ea typeface="SimSun" panose="02010600030101010101" pitchFamily="2" charset="-122"/>
              </a:rPr>
              <a:t>Diffuse Shading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a:xfrm>
            <a:off x="261056" y="304800"/>
            <a:ext cx="7392811" cy="1143000"/>
          </a:xfrm>
        </p:spPr>
        <p:txBody>
          <a:bodyPr/>
          <a:lstStyle/>
          <a:p>
            <a:r>
              <a:rPr lang="zh-CN" altLang="en-US" sz="2800" dirty="0">
                <a:ea typeface="SimSun" panose="02010600030101010101" pitchFamily="2" charset="-122"/>
              </a:rPr>
              <a:t>光照效果</a:t>
            </a:r>
            <a:endParaRPr lang="en-US" altLang="zh-CN" dirty="0">
              <a:ea typeface="SimSun" panose="02010600030101010101" pitchFamily="2" charset="-122"/>
            </a:endParaRPr>
          </a:p>
        </p:txBody>
      </p:sp>
      <p:sp>
        <p:nvSpPr>
          <p:cNvPr id="596995" name="Text Box 3"/>
          <p:cNvSpPr txBox="1">
            <a:spLocks noChangeArrowheads="1"/>
          </p:cNvSpPr>
          <p:nvPr/>
        </p:nvSpPr>
        <p:spPr bwMode="auto">
          <a:xfrm>
            <a:off x="1467556" y="5791200"/>
            <a:ext cx="1399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latin typeface="Trebuchet MS" panose="020B0603020202020204" pitchFamily="34" charset="0"/>
                <a:ea typeface="SimSun" panose="02010600030101010101" pitchFamily="2" charset="-122"/>
              </a:rPr>
              <a:t>No Shadows</a:t>
            </a:r>
          </a:p>
        </p:txBody>
      </p:sp>
      <p:graphicFrame>
        <p:nvGraphicFramePr>
          <p:cNvPr id="596996" name="Object 4"/>
          <p:cNvGraphicFramePr>
            <a:graphicFrameLocks noChangeAspect="1"/>
          </p:cNvGraphicFramePr>
          <p:nvPr/>
        </p:nvGraphicFramePr>
        <p:xfrm>
          <a:off x="457200" y="1824039"/>
          <a:ext cx="3811412" cy="3811587"/>
        </p:xfrm>
        <a:graphic>
          <a:graphicData uri="http://schemas.openxmlformats.org/presentationml/2006/ole">
            <mc:AlternateContent xmlns:mc="http://schemas.openxmlformats.org/markup-compatibility/2006">
              <mc:Choice xmlns:v="urn:schemas-microsoft-com:vml" Requires="v">
                <p:oleObj spid="_x0000_s13358" name="Image" r:id="rId3" imgW="5080000" imgH="5080000" progId="">
                  <p:embed/>
                </p:oleObj>
              </mc:Choice>
              <mc:Fallback>
                <p:oleObj name="Image" r:id="rId3" imgW="5080000" imgH="5080000" progId="">
                  <p:embed/>
                  <p:pic>
                    <p:nvPicPr>
                      <p:cNvPr id="59699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4039"/>
                        <a:ext cx="3811412" cy="381158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6997" name="Text Box 5"/>
          <p:cNvSpPr txBox="1">
            <a:spLocks noChangeArrowheads="1"/>
          </p:cNvSpPr>
          <p:nvPr/>
        </p:nvSpPr>
        <p:spPr bwMode="auto">
          <a:xfrm>
            <a:off x="6110111" y="5791200"/>
            <a:ext cx="1059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latin typeface="Trebuchet MS" panose="020B0603020202020204" pitchFamily="34" charset="0"/>
                <a:ea typeface="SimSun" panose="02010600030101010101" pitchFamily="2" charset="-122"/>
              </a:rPr>
              <a:t>Shadows</a:t>
            </a:r>
          </a:p>
        </p:txBody>
      </p:sp>
      <p:graphicFrame>
        <p:nvGraphicFramePr>
          <p:cNvPr id="596998" name="Object 6"/>
          <p:cNvGraphicFramePr>
            <a:graphicFrameLocks noChangeAspect="1"/>
          </p:cNvGraphicFramePr>
          <p:nvPr/>
        </p:nvGraphicFramePr>
        <p:xfrm>
          <a:off x="4875390" y="1824039"/>
          <a:ext cx="3811411" cy="3811587"/>
        </p:xfrm>
        <a:graphic>
          <a:graphicData uri="http://schemas.openxmlformats.org/presentationml/2006/ole">
            <mc:AlternateContent xmlns:mc="http://schemas.openxmlformats.org/markup-compatibility/2006">
              <mc:Choice xmlns:v="urn:schemas-microsoft-com:vml" Requires="v">
                <p:oleObj spid="_x0000_s13359" name="Image" r:id="rId5" imgW="5080000" imgH="5080000" progId="">
                  <p:embed/>
                </p:oleObj>
              </mc:Choice>
              <mc:Fallback>
                <p:oleObj name="Image" r:id="rId5" imgW="5080000" imgH="5080000" progId="">
                  <p:embed/>
                  <p:pic>
                    <p:nvPicPr>
                      <p:cNvPr id="59699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5390" y="1824039"/>
                        <a:ext cx="3811411" cy="381158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261056" y="304800"/>
            <a:ext cx="7392811" cy="1143000"/>
          </a:xfrm>
        </p:spPr>
        <p:txBody>
          <a:bodyPr/>
          <a:lstStyle/>
          <a:p>
            <a:r>
              <a:rPr lang="zh-CN" altLang="en-US" sz="2800" dirty="0">
                <a:ea typeface="SimSun" panose="02010600030101010101" pitchFamily="2" charset="-122"/>
              </a:rPr>
              <a:t>光照效果</a:t>
            </a:r>
            <a:endParaRPr lang="en-US" altLang="zh-CN" dirty="0">
              <a:ea typeface="SimSun" panose="02010600030101010101" pitchFamily="2" charset="-122"/>
            </a:endParaRPr>
          </a:p>
        </p:txBody>
      </p:sp>
      <p:sp>
        <p:nvSpPr>
          <p:cNvPr id="598019" name="Text Box 3"/>
          <p:cNvSpPr txBox="1">
            <a:spLocks noChangeArrowheads="1"/>
          </p:cNvSpPr>
          <p:nvPr/>
        </p:nvSpPr>
        <p:spPr bwMode="auto">
          <a:xfrm>
            <a:off x="1137356" y="5578476"/>
            <a:ext cx="20541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rebuchet MS" panose="020B0603020202020204" pitchFamily="34" charset="0"/>
                <a:ea typeface="SimSun" panose="02010600030101010101" pitchFamily="2" charset="-122"/>
              </a:rPr>
              <a:t>Hard Shadows</a:t>
            </a:r>
          </a:p>
          <a:p>
            <a:r>
              <a:rPr lang="en-US" altLang="zh-CN">
                <a:latin typeface="Trebuchet MS" panose="020B0603020202020204" pitchFamily="34" charset="0"/>
                <a:ea typeface="SimSun" panose="02010600030101010101" pitchFamily="2" charset="-122"/>
              </a:rPr>
              <a:t>Point Light Source</a:t>
            </a:r>
          </a:p>
        </p:txBody>
      </p:sp>
      <p:sp>
        <p:nvSpPr>
          <p:cNvPr id="598020" name="Text Box 4"/>
          <p:cNvSpPr txBox="1">
            <a:spLocks noChangeArrowheads="1"/>
          </p:cNvSpPr>
          <p:nvPr/>
        </p:nvSpPr>
        <p:spPr bwMode="auto">
          <a:xfrm>
            <a:off x="5630334" y="5578476"/>
            <a:ext cx="20040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rebuchet MS" panose="020B0603020202020204" pitchFamily="34" charset="0"/>
                <a:ea typeface="SimSun" panose="02010600030101010101" pitchFamily="2" charset="-122"/>
              </a:rPr>
              <a:t>Soft Shadows</a:t>
            </a:r>
          </a:p>
          <a:p>
            <a:r>
              <a:rPr lang="en-US" altLang="zh-CN">
                <a:latin typeface="Trebuchet MS" panose="020B0603020202020204" pitchFamily="34" charset="0"/>
                <a:ea typeface="SimSun" panose="02010600030101010101" pitchFamily="2" charset="-122"/>
              </a:rPr>
              <a:t>Area Light Source</a:t>
            </a:r>
          </a:p>
        </p:txBody>
      </p:sp>
      <p:graphicFrame>
        <p:nvGraphicFramePr>
          <p:cNvPr id="598021" name="Object 5"/>
          <p:cNvGraphicFramePr>
            <a:graphicFrameLocks noChangeAspect="1"/>
          </p:cNvGraphicFramePr>
          <p:nvPr/>
        </p:nvGraphicFramePr>
        <p:xfrm>
          <a:off x="419101" y="1766889"/>
          <a:ext cx="3811411" cy="3811587"/>
        </p:xfrm>
        <a:graphic>
          <a:graphicData uri="http://schemas.openxmlformats.org/presentationml/2006/ole">
            <mc:AlternateContent xmlns:mc="http://schemas.openxmlformats.org/markup-compatibility/2006">
              <mc:Choice xmlns:v="urn:schemas-microsoft-com:vml" Requires="v">
                <p:oleObj spid="_x0000_s14382" name="Image" r:id="rId3" imgW="5080000" imgH="5080000" progId="">
                  <p:embed/>
                </p:oleObj>
              </mc:Choice>
              <mc:Fallback>
                <p:oleObj name="Image" r:id="rId3" imgW="5080000" imgH="5080000" progId="">
                  <p:embed/>
                  <p:pic>
                    <p:nvPicPr>
                      <p:cNvPr id="59802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1" y="1766889"/>
                        <a:ext cx="3811411" cy="381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8022" name="Object 6"/>
          <p:cNvGraphicFramePr>
            <a:graphicFrameLocks noChangeAspect="1"/>
          </p:cNvGraphicFramePr>
          <p:nvPr/>
        </p:nvGraphicFramePr>
        <p:xfrm>
          <a:off x="4875390" y="1766889"/>
          <a:ext cx="3811411" cy="3811587"/>
        </p:xfrm>
        <a:graphic>
          <a:graphicData uri="http://schemas.openxmlformats.org/presentationml/2006/ole">
            <mc:AlternateContent xmlns:mc="http://schemas.openxmlformats.org/markup-compatibility/2006">
              <mc:Choice xmlns:v="urn:schemas-microsoft-com:vml" Requires="v">
                <p:oleObj spid="_x0000_s14383" name="Image" r:id="rId5" imgW="5080000" imgH="5080000" progId="">
                  <p:embed/>
                </p:oleObj>
              </mc:Choice>
              <mc:Fallback>
                <p:oleObj name="Image" r:id="rId5" imgW="5080000" imgH="5080000" progId="">
                  <p:embed/>
                  <p:pic>
                    <p:nvPicPr>
                      <p:cNvPr id="59802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5390" y="1766889"/>
                        <a:ext cx="3811411" cy="381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a:t>影响因素</a:t>
            </a:r>
            <a:endParaRPr lang="en-US" altLang="zh-CN" sz="2400" dirty="0"/>
          </a:p>
          <a:p>
            <a:pPr lvl="1"/>
            <a:r>
              <a:rPr lang="zh-CN" altLang="en-US" sz="2400" dirty="0"/>
              <a:t>光源强度、位置和方向</a:t>
            </a:r>
            <a:endParaRPr lang="en-US" altLang="zh-CN" sz="2400" dirty="0"/>
          </a:p>
          <a:p>
            <a:pPr lvl="1"/>
            <a:r>
              <a:rPr lang="zh-CN" altLang="en-US" sz="2400" dirty="0"/>
              <a:t>物体位置（每个点的位置）</a:t>
            </a:r>
            <a:endParaRPr lang="en-US" altLang="zh-CN" sz="2400" dirty="0"/>
          </a:p>
          <a:p>
            <a:pPr lvl="1"/>
            <a:r>
              <a:rPr lang="zh-CN" altLang="en-US" sz="2400" dirty="0"/>
              <a:t>观察者的位置</a:t>
            </a:r>
            <a:endParaRPr lang="en-US" altLang="zh-CN" sz="2400" dirty="0"/>
          </a:p>
          <a:p>
            <a:pPr lvl="1"/>
            <a:r>
              <a:rPr lang="zh-CN" altLang="en-US" sz="2400" dirty="0"/>
              <a:t>表面法向与光照的夹角</a:t>
            </a:r>
            <a:endParaRPr lang="en-US" altLang="zh-CN" sz="2400" dirty="0"/>
          </a:p>
          <a:p>
            <a:pPr lvl="1"/>
            <a:r>
              <a:rPr lang="zh-CN" altLang="en-US" sz="2400" dirty="0"/>
              <a:t>表面法</a:t>
            </a:r>
            <a:r>
              <a:rPr lang="zh-CN" altLang="en-US" sz="2400"/>
              <a:t>向与观察方向</a:t>
            </a:r>
            <a:r>
              <a:rPr lang="zh-CN" altLang="en-US" sz="2400" dirty="0"/>
              <a:t>的夹角</a:t>
            </a:r>
            <a:endParaRPr lang="en-US" altLang="zh-CN" sz="2400" dirty="0"/>
          </a:p>
          <a:p>
            <a:pPr lvl="1"/>
            <a:endParaRPr lang="zh-CN" altLang="en-US" dirty="0"/>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sp>
        <p:nvSpPr>
          <p:cNvPr id="7" name="AutoShape 2">
            <a:extLst>
              <a:ext uri="{FF2B5EF4-FFF2-40B4-BE49-F238E27FC236}">
                <a16:creationId xmlns:a16="http://schemas.microsoft.com/office/drawing/2014/main" id="{4FCE2C00-F09F-4DBF-8D3E-6A793EE3D199}"/>
              </a:ext>
            </a:extLst>
          </p:cNvPr>
          <p:cNvSpPr>
            <a:spLocks noChangeArrowheads="1"/>
          </p:cNvSpPr>
          <p:nvPr/>
        </p:nvSpPr>
        <p:spPr bwMode="auto">
          <a:xfrm>
            <a:off x="7874868" y="3190106"/>
            <a:ext cx="762000" cy="1066800"/>
          </a:xfrm>
          <a:prstGeom prst="can">
            <a:avLst>
              <a:gd name="adj" fmla="val 31111"/>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 name="Object 5">
            <a:extLst>
              <a:ext uri="{FF2B5EF4-FFF2-40B4-BE49-F238E27FC236}">
                <a16:creationId xmlns:a16="http://schemas.microsoft.com/office/drawing/2014/main" id="{1F34AE9F-2681-4AA1-BF77-7A32BAB712FD}"/>
              </a:ext>
            </a:extLst>
          </p:cNvPr>
          <p:cNvGraphicFramePr>
            <a:graphicFrameLocks noChangeAspect="1"/>
          </p:cNvGraphicFramePr>
          <p:nvPr>
            <p:extLst>
              <p:ext uri="{D42A27DB-BD31-4B8C-83A1-F6EECF244321}">
                <p14:modId xmlns:p14="http://schemas.microsoft.com/office/powerpoint/2010/main" val="1715057516"/>
              </p:ext>
            </p:extLst>
          </p:nvPr>
        </p:nvGraphicFramePr>
        <p:xfrm>
          <a:off x="5207869" y="4333107"/>
          <a:ext cx="815622" cy="1470025"/>
        </p:xfrm>
        <a:graphic>
          <a:graphicData uri="http://schemas.openxmlformats.org/presentationml/2006/ole">
            <mc:AlternateContent xmlns:mc="http://schemas.openxmlformats.org/markup-compatibility/2006">
              <mc:Choice xmlns:v="urn:schemas-microsoft-com:vml" Requires="v">
                <p:oleObj spid="_x0000_s15384" name="Clip" r:id="rId3" imgW="2478405" imgH="4460875" progId="">
                  <p:embed/>
                </p:oleObj>
              </mc:Choice>
              <mc:Fallback>
                <p:oleObj name="Clip" r:id="rId3" imgW="2478405" imgH="4460875" progId="">
                  <p:embed/>
                  <p:pic>
                    <p:nvPicPr>
                      <p:cNvPr id="7280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69" y="4333107"/>
                        <a:ext cx="815622"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7">
            <a:extLst>
              <a:ext uri="{FF2B5EF4-FFF2-40B4-BE49-F238E27FC236}">
                <a16:creationId xmlns:a16="http://schemas.microsoft.com/office/drawing/2014/main" id="{B510AD15-E55D-44ED-819E-670EAE274A19}"/>
              </a:ext>
            </a:extLst>
          </p:cNvPr>
          <p:cNvSpPr>
            <a:spLocks noChangeShapeType="1"/>
          </p:cNvSpPr>
          <p:nvPr/>
        </p:nvSpPr>
        <p:spPr bwMode="auto">
          <a:xfrm flipV="1">
            <a:off x="6084168" y="3933056"/>
            <a:ext cx="1981200" cy="76200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8">
            <a:extLst>
              <a:ext uri="{FF2B5EF4-FFF2-40B4-BE49-F238E27FC236}">
                <a16:creationId xmlns:a16="http://schemas.microsoft.com/office/drawing/2014/main" id="{C5C9B97D-DDDE-4A85-A795-C3BD562B6931}"/>
              </a:ext>
            </a:extLst>
          </p:cNvPr>
          <p:cNvSpPr>
            <a:spLocks noChangeArrowheads="1"/>
          </p:cNvSpPr>
          <p:nvPr/>
        </p:nvSpPr>
        <p:spPr bwMode="auto">
          <a:xfrm>
            <a:off x="8255868" y="3494906"/>
            <a:ext cx="10214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2"/>
                </a:solidFill>
                <a:effectLst/>
                <a:latin typeface="Helvetica" pitchFamily="34" charset="0"/>
                <a:ea typeface="SimSun" panose="02010600030101010101" pitchFamily="2" charset="-122"/>
              </a:rPr>
              <a:t>(x,y,z)</a:t>
            </a:r>
          </a:p>
        </p:txBody>
      </p:sp>
      <p:sp>
        <p:nvSpPr>
          <p:cNvPr id="11" name="Text Box 9">
            <a:extLst>
              <a:ext uri="{FF2B5EF4-FFF2-40B4-BE49-F238E27FC236}">
                <a16:creationId xmlns:a16="http://schemas.microsoft.com/office/drawing/2014/main" id="{4F31D87B-A73A-4E63-BF4D-C9D5832548FB}"/>
              </a:ext>
            </a:extLst>
          </p:cNvPr>
          <p:cNvSpPr txBox="1">
            <a:spLocks noChangeArrowheads="1"/>
          </p:cNvSpPr>
          <p:nvPr/>
        </p:nvSpPr>
        <p:spPr bwMode="auto">
          <a:xfrm>
            <a:off x="5207868" y="5853931"/>
            <a:ext cx="8466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spcAft>
                <a:spcPct val="0"/>
              </a:spcAft>
            </a:pPr>
            <a:r>
              <a:rPr lang="en-US" altLang="zh-CN" sz="2400" b="0" i="0">
                <a:solidFill>
                  <a:schemeClr val="tx1"/>
                </a:solidFill>
                <a:effectLst/>
                <a:latin typeface="Helvetica" pitchFamily="34" charset="0"/>
                <a:ea typeface="SimSun" panose="02010600030101010101" pitchFamily="2" charset="-122"/>
              </a:rPr>
              <a:t>Light</a:t>
            </a:r>
          </a:p>
        </p:txBody>
      </p:sp>
      <p:sp>
        <p:nvSpPr>
          <p:cNvPr id="13" name="文本框 12">
            <a:extLst>
              <a:ext uri="{FF2B5EF4-FFF2-40B4-BE49-F238E27FC236}">
                <a16:creationId xmlns:a16="http://schemas.microsoft.com/office/drawing/2014/main" id="{189CF356-87E4-4686-8245-E48F3E45C8AF}"/>
              </a:ext>
            </a:extLst>
          </p:cNvPr>
          <p:cNvSpPr txBox="1"/>
          <p:nvPr/>
        </p:nvSpPr>
        <p:spPr>
          <a:xfrm>
            <a:off x="5206173" y="3890807"/>
            <a:ext cx="4672668" cy="369332"/>
          </a:xfrm>
          <a:prstGeom prst="rect">
            <a:avLst/>
          </a:prstGeom>
          <a:noFill/>
        </p:spPr>
        <p:txBody>
          <a:bodyPr wrap="square">
            <a:spAutoFit/>
          </a:bodyPr>
          <a:lstStyle/>
          <a:p>
            <a:r>
              <a:rPr lang="en-US" altLang="zh-CN" dirty="0">
                <a:ea typeface="SimSun" panose="02010600030101010101" pitchFamily="2" charset="-122"/>
              </a:rPr>
              <a:t>I</a:t>
            </a:r>
            <a:r>
              <a:rPr lang="en-US" altLang="zh-CN" baseline="-25000" dirty="0">
                <a:ea typeface="SimSun" panose="02010600030101010101" pitchFamily="2" charset="-122"/>
              </a:rPr>
              <a:t>L</a:t>
            </a:r>
            <a:r>
              <a:rPr lang="en-US" altLang="zh-CN" dirty="0">
                <a:ea typeface="SimSun" panose="02010600030101010101" pitchFamily="2" charset="-122"/>
              </a:rPr>
              <a:t>(</a:t>
            </a:r>
            <a:r>
              <a:rPr lang="en-US" altLang="zh-CN" i="0" dirty="0" err="1">
                <a:ea typeface="SimSun" panose="02010600030101010101" pitchFamily="2" charset="-122"/>
              </a:rPr>
              <a:t>x,y,z,</a:t>
            </a:r>
            <a:r>
              <a:rPr lang="en-US" altLang="zh-CN" dirty="0" err="1">
                <a:latin typeface="Symbol" panose="05050102010706020507" pitchFamily="18" charset="2"/>
                <a:ea typeface="SimSun" panose="02010600030101010101" pitchFamily="2" charset="-122"/>
              </a:rPr>
              <a:t>q,f,l</a:t>
            </a:r>
            <a:r>
              <a:rPr lang="en-US" altLang="zh-CN" dirty="0">
                <a:ea typeface="SimSun" panose="02010600030101010101" pitchFamily="2" charset="-122"/>
              </a:rPr>
              <a:t>) </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lvl="1"/>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局部光照模型只考虑光源直接作用下的物体的反射效果</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局部光照模型简化光的多次发射以及次表面反射等的近似模拟的光照效果。</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光照计算空间点，然后利用插值实现</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shading</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局部光照模型可以实现</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实时计算效果，因此在固定管线中得到了广泛的应用</a:t>
            </a:r>
            <a:endParaRPr lang="zh-CN" altLang="en-US" sz="2400" dirty="0"/>
          </a:p>
        </p:txBody>
      </p:sp>
      <p:sp>
        <p:nvSpPr>
          <p:cNvPr id="4" name="Rectangle 2">
            <a:extLst>
              <a:ext uri="{FF2B5EF4-FFF2-40B4-BE49-F238E27FC236}">
                <a16:creationId xmlns:a16="http://schemas.microsoft.com/office/drawing/2014/main" id="{90451D8D-EB41-4B0B-889D-B7AD47958D0F}"/>
              </a:ext>
            </a:extLst>
          </p:cNvPr>
          <p:cNvSpPr txBox="1">
            <a:spLocks noRot="1" noChangeArrowheads="1"/>
          </p:cNvSpPr>
          <p:nvPr/>
        </p:nvSpPr>
        <p:spPr>
          <a:xfrm>
            <a:off x="1533525" y="758815"/>
            <a:ext cx="6076950" cy="668837"/>
          </a:xfrm>
          <a:prstGeom prst="rect">
            <a:avLst/>
          </a:prstGeom>
          <a:noFill/>
          <a:ln w="9525">
            <a:noFill/>
          </a:ln>
        </p:spPr>
        <p:txBody>
          <a:bodyPr vert="horz" wrap="square" lIns="91440" tIns="45720" rIns="91440" bIns="45720" numCol="1" rtlCol="0" anchor="ctr" anchorCtr="0" compatLnSpc="1">
            <a:spAutoFit/>
          </a:bodyPr>
          <a:lstStyle>
            <a:lvl1pPr algn="ctr" defTabSz="514350" rtl="0" eaLnBrk="1" fontAlgn="base" latinLnBrk="0" hangingPunct="1">
              <a:lnSpc>
                <a:spcPct val="120000"/>
              </a:lnSpc>
              <a:spcBef>
                <a:spcPct val="0"/>
              </a:spcBef>
              <a:spcAft>
                <a:spcPct val="0"/>
              </a:spcAft>
              <a:buNone/>
              <a:defRPr sz="4400" b="1" kern="1200">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defTabSz="914400">
              <a:defRPr/>
            </a:pPr>
            <a:r>
              <a:rPr lang="zh-CN" altLang="en-US" sz="3600" dirty="0">
                <a:solidFill>
                  <a:schemeClr val="accent1">
                    <a:lumMod val="75000"/>
                  </a:schemeClr>
                </a:solidFill>
                <a:effectLst>
                  <a:outerShdw blurRad="38100" dist="38100" dir="2700000" algn="tl">
                    <a:srgbClr val="C0C0C0"/>
                  </a:outerShdw>
                </a:effectLst>
                <a:latin typeface="SimHei" panose="02010600030101010101" pitchFamily="2" charset="-122"/>
                <a:ea typeface="SimHei" panose="02010600030101010101" pitchFamily="2" charset="-122"/>
                <a:sym typeface="+mn-ea"/>
              </a:rPr>
              <a:t>二、局部光照模型</a:t>
            </a:r>
          </a:p>
        </p:txBody>
      </p:sp>
    </p:spTree>
    <p:extLst>
      <p:ext uri="{BB962C8B-B14F-4D97-AF65-F5344CB8AC3E}">
        <p14:creationId xmlns:p14="http://schemas.microsoft.com/office/powerpoint/2010/main" val="18756179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I0YTUwMmE2NTg5ZDAxMjgwNzFlMjhkZTU0NTczODcifQ=="/>
  <p:tag name="KSO_WPP_MARK_KEY" val="0854186f-3585-4db6-b3df-0c3c9c2a2b55"/>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115.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116.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117.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76421_1"/>
  <p:tag name="KSO_WM_TEMPLATE_CATEGORY" val="custom"/>
  <p:tag name="KSO_WM_TEMPLATE_INDEX" val="20177098"/>
  <p:tag name="KSO_WM_SLIDE_ID" val="custom20177098_1"/>
  <p:tag name="KSO_WM_SLIDE_INDEX" val="1"/>
  <p:tag name="KSO_WM_TEMPLATE_SUBCATEGORY" val="0"/>
  <p:tag name="KSO_WM_TEMPLATE_THUMBS_INDEX" val="1、6、11、12、17、18、23、24、30、31"/>
  <p:tag name="KSO_WM_TEMPLATE_TOPIC_ID" val="2869567"/>
  <p:tag name="KSO_WM_TEMPLATE_OUTLINE_ID" val="15"/>
  <p:tag name="KSO_WM_TEMPLATE_SCENE_ID" val="1"/>
  <p:tag name="KSO_WM_TEMPLATE_JOB_ID" val="2"/>
  <p:tag name="KSO_WM_TEMPLATE_TOPIC_DEFAULT" val="1"/>
  <p:tag name="KSO_WM_SLIDE_SUBTYPE" val="pureTxt"/>
  <p:tag name="KSO_WM_TEMPLATE_MASTER_TYPE" val="1"/>
  <p:tag name="KSO_WM_TEMPLATE_COLOR_TYPE" val="0"/>
  <p:tag name="KSO_WM_SPECIAL_SOURCE" val="bdnull"/>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a"/>
  <p:tag name="KSO_WM_UNIT_INDEX" val="1"/>
  <p:tag name="KSO_WM_UNIT_LAYERLEVEL" val="1"/>
  <p:tag name="KSO_WM_UNIT_VALUE" val="14"/>
  <p:tag name="KSO_WM_UNIT_ISCONTENTSTITLE" val="0"/>
  <p:tag name="KSO_WM_UNIT_HIGHLIGHT" val="0"/>
  <p:tag name="KSO_WM_UNIT_COMPATIBLE" val="0"/>
  <p:tag name="KSO_WM_UNIT_ID" val="custom20177098_1*a*1"/>
  <p:tag name="KSO_WM_UNIT_PRESET_TEXT" val="蓝色水墨中国风工作总结"/>
  <p:tag name="KSO_WM_UNIT_NOCLEAR" val="0"/>
  <p:tag name="KSO_WM_UNIT_DIAGRAM_ISNUMVISUAL" val="0"/>
  <p:tag name="KSO_WM_UNIT_DIAGRAM_ISREFERUNIT" val="0"/>
  <p:tag name="KSO_WM_UNIT_ISNUMDGMTITLE" val="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b"/>
  <p:tag name="KSO_WM_UNIT_INDEX" val="1"/>
  <p:tag name="KSO_WM_UNIT_LAYERLEVEL" val="1"/>
  <p:tag name="KSO_WM_UNIT_VALUE" val="66"/>
  <p:tag name="KSO_WM_UNIT_ISCONTENTSTITLE" val="0"/>
  <p:tag name="KSO_WM_UNIT_HIGHLIGHT" val="0"/>
  <p:tag name="KSO_WM_UNIT_COMPATIBLE" val="0"/>
  <p:tag name="KSO_WM_UNIT_ID" val="custom20177098_1*b*1"/>
  <p:tag name="KSO_WM_UNIT_NOCLEAR" val="0"/>
  <p:tag name="KSO_WM_UNIT_DIAGRAM_ISNUMVISUAL" val="0"/>
  <p:tag name="KSO_WM_UNIT_DIAGRAM_ISREFERUNIT" val="0"/>
  <p:tag name="KSO_WM_UNIT_PRESET_TEXT" val="请在此输入您的副标题"/>
  <p:tag name="KSO_WM_UNIT_ISNUMDGMTITLE" val="0"/>
  <p:tag name="KSO_WM_UNIT_TEXT_FILL_FORE_SCHEMECOLOR_INDEX_BRIGHTNESS" val="0"/>
  <p:tag name="KSO_WM_UNIT_TEXT_FILL_FORE_SCHEMECOLOR_INDEX" val="10"/>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
  <p:tag name="KSO_WM_SLIDE_LAYOUT_CNT" val="1_1"/>
  <p:tag name="KSO_WM_SLIDE_TYPE" val="sectionTitle"/>
  <p:tag name="KSO_WM_BEAUTIFY_FLAG" val="#wm#"/>
  <p:tag name="KSO_WM_COMBINE_RELATE_SLIDE_ID" val="background20176421_6"/>
  <p:tag name="KSO_WM_TEMPLATE_CATEGORY" val="custom"/>
  <p:tag name="KSO_WM_TEMPLATE_INDEX" val="20177098"/>
  <p:tag name="KSO_WM_SLIDE_ID" val="custom20177098_11"/>
  <p:tag name="KSO_WM_SLIDE_INDEX" val="11"/>
  <p:tag name="KSO_WM_TEMPLATE_SUBCATEGORY" val="0"/>
  <p:tag name="KSO_WM_SLIDE_SUBTYPE" val="pureTxt"/>
  <p:tag name="KSO_WM_TEMPLATE_MASTER_TYPE" val="1"/>
  <p:tag name="KSO_WM_TEMPLATE_COLOR_TYPE" val="0"/>
  <p:tag name="KSO_WM_SPECIAL_SOURCE" val="bdnull"/>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5_7*i*1"/>
  <p:tag name="KSO_WM_TEMPLATE_CATEGORY" val="custom"/>
  <p:tag name="KSO_WM_TEMPLATE_INDEX" val="2020254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UNIT_ID" val="custom20177098_11*a*1"/>
  <p:tag name="KSO_WM_UNIT_NOCLEAR" val="0"/>
  <p:tag name="KSO_WM_UNIT_DIAGRAM_ISNUMVISUAL" val="0"/>
  <p:tag name="KSO_WM_UNIT_DIAGRAM_ISREFERUNIT" val="0"/>
  <p:tag name="KSO_WM_UNIT_PRESET_TEXT" val="请在此输入您的标题"/>
  <p:tag name="KSO_WM_UNIT_ISNUMDGMTITLE" val="0"/>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e"/>
  <p:tag name="KSO_WM_UNIT_INDEX" val="1"/>
  <p:tag name="KSO_WM_UNIT_LAYERLEVEL" val="1"/>
  <p:tag name="KSO_WM_UNIT_VALUE" val="1"/>
  <p:tag name="KSO_WM_UNIT_HIGHLIGHT" val="0"/>
  <p:tag name="KSO_WM_UNIT_COMPATIBLE" val="1"/>
  <p:tag name="KSO_WM_UNIT_ID" val="custom20177098_11*e*1"/>
  <p:tag name="KSO_WM_UNIT_PRESET_TEXT" val="1"/>
  <p:tag name="KSO_WM_UNIT_NOCLEAR" val="0"/>
  <p:tag name="KSO_WM_UNIT_DIAGRAM_ISNUMVISUAL" val="0"/>
  <p:tag name="KSO_WM_UNIT_DIAGRAM_ISREFERUNIT" val="0"/>
  <p:tag name="KSO_WM_UNIT_TEXT_FILL_FORE_SCHEMECOLOR_INDEX_BRIGHTNESS" val="0"/>
  <p:tag name="KSO_WM_UNIT_TEXT_FILL_FORE_SCHEMECOLOR_INDEX" val="10"/>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09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09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76421_1"/>
  <p:tag name="KSO_WM_TEMPLATE_CATEGORY" val="custom"/>
  <p:tag name="KSO_WM_TEMPLATE_INDEX" val="20177098"/>
  <p:tag name="KSO_WM_TEMPLATE_SUBCATEGORY" val="0"/>
  <p:tag name="KSO_WM_TEMPLATE_THUMBS_INDEX" val="1、6、11、12、17、18、23、24、30、31"/>
  <p:tag name="KSO_WM_TEMPLATE_TOPIC_ID" val="2869567"/>
  <p:tag name="KSO_WM_TEMPLATE_OUTLINE_ID" val="15"/>
  <p:tag name="KSO_WM_TEMPLATE_SCENE_ID" val="1"/>
  <p:tag name="KSO_WM_TEMPLATE_JOB_ID" val="2"/>
  <p:tag name="KSO_WM_TEMPLATE_TOPIC_DEFAULT" val="1"/>
  <p:tag name="KSO_WM_TEMPLATE_MASTER_TYPE"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20177098">
      <a:dk1>
        <a:srgbClr val="000000"/>
      </a:dk1>
      <a:lt1>
        <a:srgbClr val="FFFFFF"/>
      </a:lt1>
      <a:dk2>
        <a:srgbClr val="E8EEF8"/>
      </a:dk2>
      <a:lt2>
        <a:srgbClr val="F7FBF9"/>
      </a:lt2>
      <a:accent1>
        <a:srgbClr val="5AA0B4"/>
      </a:accent1>
      <a:accent2>
        <a:srgbClr val="ED9C94"/>
      </a:accent2>
      <a:accent3>
        <a:srgbClr val="BFCFE9"/>
      </a:accent3>
      <a:accent4>
        <a:srgbClr val="BFDFD3"/>
      </a:accent4>
      <a:accent5>
        <a:srgbClr val="83B9DD"/>
      </a:accent5>
      <a:accent6>
        <a:srgbClr val="4FA2C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560</TotalTime>
  <Words>1813</Words>
  <Application>Microsoft Office PowerPoint</Application>
  <PresentationFormat>全屏显示(4:3)</PresentationFormat>
  <Paragraphs>191</Paragraphs>
  <Slides>36</Slides>
  <Notes>4</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3</vt:i4>
      </vt:variant>
      <vt:variant>
        <vt:lpstr>幻灯片标题</vt:lpstr>
      </vt:variant>
      <vt:variant>
        <vt:i4>36</vt:i4>
      </vt:variant>
    </vt:vector>
  </HeadingPairs>
  <TitlesOfParts>
    <vt:vector size="54" baseType="lpstr">
      <vt:lpstr>等线 Light</vt:lpstr>
      <vt:lpstr>SimHei</vt:lpstr>
      <vt:lpstr>楷体_GB2312</vt:lpstr>
      <vt:lpstr>Microsoft YaHei</vt:lpstr>
      <vt:lpstr>Microsoft YaHei</vt:lpstr>
      <vt:lpstr>Arial</vt:lpstr>
      <vt:lpstr>Cambria Math</vt:lpstr>
      <vt:lpstr>Helvetica</vt:lpstr>
      <vt:lpstr>Symbol</vt:lpstr>
      <vt:lpstr>Tahoma</vt:lpstr>
      <vt:lpstr>Times New Roman</vt:lpstr>
      <vt:lpstr>Trebuchet MS</vt:lpstr>
      <vt:lpstr>Wingdings</vt:lpstr>
      <vt:lpstr>古瓶荷花</vt:lpstr>
      <vt:lpstr>1_自定义设计方案</vt:lpstr>
      <vt:lpstr>Image</vt:lpstr>
      <vt:lpstr>Clip</vt:lpstr>
      <vt:lpstr>Visio.Drawing.15</vt:lpstr>
      <vt:lpstr>图形与动画1</vt:lpstr>
      <vt:lpstr>第七章 简单光照模型</vt:lpstr>
      <vt:lpstr>一、现实生活中的光照</vt:lpstr>
      <vt:lpstr>一、现实生活中的光照</vt:lpstr>
      <vt:lpstr>光照效果</vt:lpstr>
      <vt:lpstr>光照效果</vt:lpstr>
      <vt:lpstr>光照效果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拓展思考</vt:lpstr>
      <vt:lpstr>PowerPoint 演示文稿</vt:lpstr>
      <vt:lpstr>PowerPoint 演示文稿</vt:lpstr>
    </vt:vector>
  </TitlesOfParts>
  <Company>UESTC CCSE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dc:title>
  <dc:subject>CG</dc:subject>
  <dc:creator>FANGCL</dc:creator>
  <cp:lastModifiedBy>hedev</cp:lastModifiedBy>
  <cp:revision>437</cp:revision>
  <dcterms:created xsi:type="dcterms:W3CDTF">2002-05-07T05:51:00Z</dcterms:created>
  <dcterms:modified xsi:type="dcterms:W3CDTF">2024-11-21T02:08:13Z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y fmtid="{D5CDD505-2E9C-101B-9397-08002B2CF9AE}" pid="4" name="ICV">
    <vt:lpwstr>368BDDAAC69C40A19C5BB5A785C9680C</vt:lpwstr>
  </property>
  <property fmtid="{D5CDD505-2E9C-101B-9397-08002B2CF9AE}" pid="5" name="KSOProductBuildVer">
    <vt:lpwstr>2052-11.1.0.12302</vt:lpwstr>
  </property>
</Properties>
</file>